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20104100" cy="20104100"/>
  <p:notesSz cx="20104100" cy="2010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A3E6DD-F580-46C8-9DEB-71D2843973F3}" v="3" dt="2020-06-22T14:46:31.82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300" autoAdjust="0"/>
  </p:normalViewPr>
  <p:slideViewPr>
    <p:cSldViewPr>
      <p:cViewPr varScale="1">
        <p:scale>
          <a:sx n="37" d="100"/>
          <a:sy n="37" d="100"/>
        </p:scale>
        <p:origin x="1182" y="12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ir,Hunter A" userId="abf595ff-073b-4adf-a3e9-e34092664138" providerId="ADAL" clId="{7BA3E6DD-F580-46C8-9DEB-71D2843973F3}"/>
    <pc:docChg chg="undo custSel modSld">
      <pc:chgData name="Gair,Hunter A" userId="abf595ff-073b-4adf-a3e9-e34092664138" providerId="ADAL" clId="{7BA3E6DD-F580-46C8-9DEB-71D2843973F3}" dt="2020-06-22T14:46:36.734" v="1592" actId="1076"/>
      <pc:docMkLst>
        <pc:docMk/>
      </pc:docMkLst>
      <pc:sldChg chg="addSp delSp modSp mod modNotesTx">
        <pc:chgData name="Gair,Hunter A" userId="abf595ff-073b-4adf-a3e9-e34092664138" providerId="ADAL" clId="{7BA3E6DD-F580-46C8-9DEB-71D2843973F3}" dt="2020-06-22T14:46:36.734" v="1592" actId="1076"/>
        <pc:sldMkLst>
          <pc:docMk/>
          <pc:sldMk cId="0" sldId="256"/>
        </pc:sldMkLst>
        <pc:spChg chg="mod">
          <ac:chgData name="Gair,Hunter A" userId="abf595ff-073b-4adf-a3e9-e34092664138" providerId="ADAL" clId="{7BA3E6DD-F580-46C8-9DEB-71D2843973F3}" dt="2020-06-22T14:45:59.623" v="1584" actId="962"/>
          <ac:spMkLst>
            <pc:docMk/>
            <pc:sldMk cId="0" sldId="256"/>
            <ac:spMk id="22" creationId="{00000000-0000-0000-0000-000000000000}"/>
          </ac:spMkLst>
        </pc:spChg>
        <pc:spChg chg="mod ord">
          <ac:chgData name="Gair,Hunter A" userId="abf595ff-073b-4adf-a3e9-e34092664138" providerId="ADAL" clId="{7BA3E6DD-F580-46C8-9DEB-71D2843973F3}" dt="2020-06-18T18:18:21.233" v="111" actId="170"/>
          <ac:spMkLst>
            <pc:docMk/>
            <pc:sldMk cId="0" sldId="256"/>
            <ac:spMk id="26" creationId="{00000000-0000-0000-0000-000000000000}"/>
          </ac:spMkLst>
        </pc:spChg>
        <pc:spChg chg="add del mod">
          <ac:chgData name="Gair,Hunter A" userId="abf595ff-073b-4adf-a3e9-e34092664138" providerId="ADAL" clId="{7BA3E6DD-F580-46C8-9DEB-71D2843973F3}" dt="2020-06-22T14:46:22.319" v="1590"/>
          <ac:spMkLst>
            <pc:docMk/>
            <pc:sldMk cId="0" sldId="256"/>
            <ac:spMk id="40" creationId="{0EEAC61C-14DF-46CF-8DEF-8F24D2D1B7A7}"/>
          </ac:spMkLst>
        </pc:spChg>
        <pc:spChg chg="add mod">
          <ac:chgData name="Gair,Hunter A" userId="abf595ff-073b-4adf-a3e9-e34092664138" providerId="ADAL" clId="{7BA3E6DD-F580-46C8-9DEB-71D2843973F3}" dt="2020-06-22T14:46:36.734" v="1592" actId="1076"/>
          <ac:spMkLst>
            <pc:docMk/>
            <pc:sldMk cId="0" sldId="256"/>
            <ac:spMk id="42" creationId="{9C6D3A4B-A405-42F4-9498-AC01BA3B141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10080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1008063"/>
          </a:xfrm>
          <a:prstGeom prst="rect">
            <a:avLst/>
          </a:prstGeom>
        </p:spPr>
        <p:txBody>
          <a:bodyPr vert="horz" lIns="91440" tIns="45720" rIns="91440" bIns="45720" rtlCol="0"/>
          <a:lstStyle>
            <a:lvl1pPr algn="r">
              <a:defRPr sz="1200"/>
            </a:lvl1pPr>
          </a:lstStyle>
          <a:p>
            <a:fld id="{B763E52A-87F9-49AA-B946-841E8CA296EE}" type="datetimeFigureOut">
              <a:rPr lang="en-US" smtClean="0"/>
              <a:t>6/22/2020</a:t>
            </a:fld>
            <a:endParaRPr lang="en-US"/>
          </a:p>
        </p:txBody>
      </p:sp>
      <p:sp>
        <p:nvSpPr>
          <p:cNvPr id="4" name="Slide Image Placeholder 3"/>
          <p:cNvSpPr>
            <a:spLocks noGrp="1" noRot="1" noChangeAspect="1"/>
          </p:cNvSpPr>
          <p:nvPr>
            <p:ph type="sldImg" idx="2"/>
          </p:nvPr>
        </p:nvSpPr>
        <p:spPr>
          <a:xfrm>
            <a:off x="6659563" y="2513013"/>
            <a:ext cx="6784975" cy="6784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9675813"/>
            <a:ext cx="16084550" cy="79152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9096038"/>
            <a:ext cx="8712200" cy="10080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9096038"/>
            <a:ext cx="8712200" cy="1008062"/>
          </a:xfrm>
          <a:prstGeom prst="rect">
            <a:avLst/>
          </a:prstGeom>
        </p:spPr>
        <p:txBody>
          <a:bodyPr vert="horz" lIns="91440" tIns="45720" rIns="91440" bIns="45720" rtlCol="0" anchor="b"/>
          <a:lstStyle>
            <a:lvl1pPr algn="r">
              <a:defRPr sz="1200"/>
            </a:lvl1pPr>
          </a:lstStyle>
          <a:p>
            <a:fld id="{1E6BF53B-211E-42EA-AB3E-6D2A3E2CF39F}" type="slidenum">
              <a:rPr lang="en-US" smtClean="0"/>
              <a:t>‹#›</a:t>
            </a:fld>
            <a:endParaRPr lang="en-US"/>
          </a:p>
        </p:txBody>
      </p:sp>
    </p:spTree>
    <p:extLst>
      <p:ext uri="{BB962C8B-B14F-4D97-AF65-F5344CB8AC3E}">
        <p14:creationId xmlns:p14="http://schemas.microsoft.com/office/powerpoint/2010/main" val="505754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6BF53B-211E-42EA-AB3E-6D2A3E2CF39F}" type="slidenum">
              <a:rPr lang="en-US" smtClean="0"/>
              <a:t>1</a:t>
            </a:fld>
            <a:endParaRPr lang="en-US"/>
          </a:p>
        </p:txBody>
      </p:sp>
    </p:spTree>
    <p:extLst>
      <p:ext uri="{BB962C8B-B14F-4D97-AF65-F5344CB8AC3E}">
        <p14:creationId xmlns:p14="http://schemas.microsoft.com/office/powerpoint/2010/main" val="1434422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6232271"/>
            <a:ext cx="17088486" cy="4221861"/>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11258296"/>
            <a:ext cx="14072870" cy="50260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1" i="0">
                <a:solidFill>
                  <a:srgbClr val="0000CC"/>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1" i="0">
                <a:solidFill>
                  <a:srgbClr val="0000CC"/>
                </a:solidFill>
                <a:latin typeface="Arial"/>
                <a:cs typeface="Arial"/>
              </a:defRPr>
            </a:lvl1pPr>
          </a:lstStyle>
          <a:p>
            <a:endParaRPr/>
          </a:p>
        </p:txBody>
      </p:sp>
      <p:sp>
        <p:nvSpPr>
          <p:cNvPr id="3" name="Holder 3"/>
          <p:cNvSpPr>
            <a:spLocks noGrp="1"/>
          </p:cNvSpPr>
          <p:nvPr>
            <p:ph sz="half" idx="2"/>
          </p:nvPr>
        </p:nvSpPr>
        <p:spPr>
          <a:xfrm>
            <a:off x="1005205" y="4623943"/>
            <a:ext cx="8745284" cy="1326870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4623943"/>
            <a:ext cx="8745284" cy="1326870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1" i="0">
                <a:solidFill>
                  <a:srgbClr val="0000CC"/>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20104099" cy="2010409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1563849" y="266524"/>
            <a:ext cx="11690985" cy="1480820"/>
          </a:xfrm>
          <a:prstGeom prst="rect">
            <a:avLst/>
          </a:prstGeom>
        </p:spPr>
        <p:txBody>
          <a:bodyPr wrap="square" lIns="0" tIns="0" rIns="0" bIns="0">
            <a:spAutoFit/>
          </a:bodyPr>
          <a:lstStyle>
            <a:lvl1pPr>
              <a:defRPr sz="5000" b="1" i="0">
                <a:solidFill>
                  <a:srgbClr val="0000CC"/>
                </a:solidFill>
                <a:latin typeface="Arial"/>
                <a:cs typeface="Arial"/>
              </a:defRPr>
            </a:lvl1pPr>
          </a:lstStyle>
          <a:p>
            <a:endParaRPr/>
          </a:p>
        </p:txBody>
      </p:sp>
      <p:sp>
        <p:nvSpPr>
          <p:cNvPr id="3" name="Holder 3"/>
          <p:cNvSpPr>
            <a:spLocks noGrp="1"/>
          </p:cNvSpPr>
          <p:nvPr>
            <p:ph type="body" idx="1"/>
          </p:nvPr>
        </p:nvSpPr>
        <p:spPr>
          <a:xfrm>
            <a:off x="1005205" y="4623943"/>
            <a:ext cx="18093690" cy="1326870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8696814"/>
            <a:ext cx="6433312" cy="100520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8696814"/>
            <a:ext cx="4623943" cy="100520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6/22/2020</a:t>
            </a:fld>
            <a:endParaRPr lang="en-US"/>
          </a:p>
        </p:txBody>
      </p:sp>
      <p:sp>
        <p:nvSpPr>
          <p:cNvPr id="6" name="Holder 6"/>
          <p:cNvSpPr>
            <a:spLocks noGrp="1"/>
          </p:cNvSpPr>
          <p:nvPr>
            <p:ph type="sldNum" sz="quarter" idx="7"/>
          </p:nvPr>
        </p:nvSpPr>
        <p:spPr>
          <a:xfrm>
            <a:off x="14474953" y="18696814"/>
            <a:ext cx="4623943" cy="100520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99060" rIns="0" bIns="0" rtlCol="0">
            <a:spAutoFit/>
          </a:bodyPr>
          <a:lstStyle/>
          <a:p>
            <a:pPr marL="12700" marR="5080" indent="148590">
              <a:lnSpc>
                <a:spcPts val="5430"/>
              </a:lnSpc>
              <a:spcBef>
                <a:spcPts val="780"/>
              </a:spcBef>
            </a:pPr>
            <a:r>
              <a:rPr spc="15" dirty="0"/>
              <a:t>Growing </a:t>
            </a:r>
            <a:r>
              <a:rPr spc="10" dirty="0"/>
              <a:t>High </a:t>
            </a:r>
            <a:r>
              <a:rPr spc="-50" dirty="0"/>
              <a:t>Tunnel </a:t>
            </a:r>
            <a:r>
              <a:rPr spc="10" dirty="0"/>
              <a:t>Use for Organic  </a:t>
            </a:r>
            <a:r>
              <a:rPr spc="-20" dirty="0"/>
              <a:t>Vegetable </a:t>
            </a:r>
            <a:r>
              <a:rPr spc="10" dirty="0"/>
              <a:t>Production in the</a:t>
            </a:r>
            <a:r>
              <a:rPr dirty="0"/>
              <a:t> </a:t>
            </a:r>
            <a:r>
              <a:rPr spc="10" dirty="0"/>
              <a:t>Southeast</a:t>
            </a:r>
          </a:p>
        </p:txBody>
      </p:sp>
      <p:sp>
        <p:nvSpPr>
          <p:cNvPr id="24" name="object 24" descr="UF/IFAS University of Florida logo"/>
          <p:cNvSpPr/>
          <p:nvPr/>
        </p:nvSpPr>
        <p:spPr>
          <a:xfrm>
            <a:off x="14478142" y="328686"/>
            <a:ext cx="4217074" cy="1395320"/>
          </a:xfrm>
          <a:prstGeom prst="rect">
            <a:avLst/>
          </a:prstGeom>
          <a:blipFill>
            <a:blip r:embed="rId3" cstate="print"/>
            <a:stretch>
              <a:fillRect/>
            </a:stretch>
          </a:blipFill>
        </p:spPr>
        <p:txBody>
          <a:bodyPr wrap="square" lIns="0" tIns="0" rIns="0" bIns="0" rtlCol="0"/>
          <a:lstStyle/>
          <a:p>
            <a:endParaRPr/>
          </a:p>
        </p:txBody>
      </p:sp>
      <p:sp>
        <p:nvSpPr>
          <p:cNvPr id="28" name="object 28"/>
          <p:cNvSpPr txBox="1"/>
          <p:nvPr/>
        </p:nvSpPr>
        <p:spPr>
          <a:xfrm>
            <a:off x="421676" y="1698394"/>
            <a:ext cx="17635855" cy="1007110"/>
          </a:xfrm>
          <a:prstGeom prst="rect">
            <a:avLst/>
          </a:prstGeom>
        </p:spPr>
        <p:txBody>
          <a:bodyPr vert="horz" wrap="square" lIns="0" tIns="142875" rIns="0" bIns="0" rtlCol="0">
            <a:spAutoFit/>
          </a:bodyPr>
          <a:lstStyle/>
          <a:p>
            <a:pPr marL="740410">
              <a:lnSpc>
                <a:spcPct val="100000"/>
              </a:lnSpc>
              <a:spcBef>
                <a:spcPts val="1125"/>
              </a:spcBef>
            </a:pPr>
            <a:r>
              <a:rPr sz="2700" b="1" spc="10" dirty="0">
                <a:solidFill>
                  <a:srgbClr val="292934"/>
                </a:solidFill>
                <a:latin typeface="Arial"/>
                <a:cs typeface="Arial"/>
              </a:rPr>
              <a:t>Kaylene </a:t>
            </a:r>
            <a:r>
              <a:rPr sz="2700" b="1" spc="5" dirty="0">
                <a:solidFill>
                  <a:srgbClr val="292934"/>
                </a:solidFill>
                <a:latin typeface="Arial"/>
                <a:cs typeface="Arial"/>
              </a:rPr>
              <a:t>Sattanno</a:t>
            </a:r>
            <a:r>
              <a:rPr sz="2700" b="1" spc="7" baseline="24691" dirty="0">
                <a:solidFill>
                  <a:srgbClr val="292934"/>
                </a:solidFill>
                <a:latin typeface="Arial"/>
                <a:cs typeface="Arial"/>
              </a:rPr>
              <a:t>1</a:t>
            </a:r>
            <a:r>
              <a:rPr sz="2700" b="1" spc="5" dirty="0">
                <a:solidFill>
                  <a:srgbClr val="292934"/>
                </a:solidFill>
                <a:latin typeface="Arial"/>
                <a:cs typeface="Arial"/>
              </a:rPr>
              <a:t>, </a:t>
            </a:r>
            <a:r>
              <a:rPr sz="2700" b="1" spc="10" dirty="0">
                <a:solidFill>
                  <a:srgbClr val="292934"/>
                </a:solidFill>
                <a:latin typeface="Arial"/>
                <a:cs typeface="Arial"/>
              </a:rPr>
              <a:t>M. </a:t>
            </a:r>
            <a:r>
              <a:rPr sz="2700" b="1" spc="5" dirty="0">
                <a:solidFill>
                  <a:srgbClr val="292934"/>
                </a:solidFill>
                <a:latin typeface="Arial"/>
                <a:cs typeface="Arial"/>
              </a:rPr>
              <a:t>E. </a:t>
            </a:r>
            <a:r>
              <a:rPr sz="2700" b="1" spc="10" dirty="0">
                <a:solidFill>
                  <a:srgbClr val="292934"/>
                </a:solidFill>
                <a:latin typeface="Arial"/>
                <a:cs typeface="Arial"/>
              </a:rPr>
              <a:t>Swisher</a:t>
            </a:r>
            <a:r>
              <a:rPr sz="2700" b="1" spc="15" baseline="24691" dirty="0">
                <a:solidFill>
                  <a:srgbClr val="292934"/>
                </a:solidFill>
                <a:latin typeface="Arial"/>
                <a:cs typeface="Arial"/>
              </a:rPr>
              <a:t>1</a:t>
            </a:r>
            <a:r>
              <a:rPr sz="2700" b="1" spc="10" dirty="0">
                <a:solidFill>
                  <a:srgbClr val="292934"/>
                </a:solidFill>
                <a:latin typeface="Arial"/>
                <a:cs typeface="Arial"/>
              </a:rPr>
              <a:t>, James </a:t>
            </a:r>
            <a:r>
              <a:rPr sz="2700" b="1" spc="5" dirty="0">
                <a:solidFill>
                  <a:srgbClr val="292934"/>
                </a:solidFill>
                <a:latin typeface="Arial"/>
                <a:cs typeface="Arial"/>
              </a:rPr>
              <a:t>Colee</a:t>
            </a:r>
            <a:r>
              <a:rPr sz="2700" b="1" spc="7" baseline="24691" dirty="0">
                <a:solidFill>
                  <a:srgbClr val="292934"/>
                </a:solidFill>
                <a:latin typeface="Arial"/>
                <a:cs typeface="Arial"/>
              </a:rPr>
              <a:t>2</a:t>
            </a:r>
            <a:r>
              <a:rPr sz="2700" b="1" spc="5" dirty="0">
                <a:solidFill>
                  <a:srgbClr val="292934"/>
                </a:solidFill>
                <a:latin typeface="Arial"/>
                <a:cs typeface="Arial"/>
              </a:rPr>
              <a:t>, </a:t>
            </a:r>
            <a:r>
              <a:rPr sz="2700" b="1" spc="10" dirty="0">
                <a:solidFill>
                  <a:srgbClr val="292934"/>
                </a:solidFill>
                <a:latin typeface="Arial"/>
                <a:cs typeface="Arial"/>
              </a:rPr>
              <a:t>Xin </a:t>
            </a:r>
            <a:r>
              <a:rPr sz="2700" b="1" spc="5" dirty="0">
                <a:solidFill>
                  <a:srgbClr val="292934"/>
                </a:solidFill>
                <a:latin typeface="Arial"/>
                <a:cs typeface="Arial"/>
              </a:rPr>
              <a:t>Zhao</a:t>
            </a:r>
            <a:r>
              <a:rPr sz="2700" b="1" spc="7" baseline="24691" dirty="0">
                <a:solidFill>
                  <a:srgbClr val="292934"/>
                </a:solidFill>
                <a:latin typeface="Arial"/>
                <a:cs typeface="Arial"/>
              </a:rPr>
              <a:t>3</a:t>
            </a:r>
            <a:r>
              <a:rPr sz="2700" b="1" spc="5" dirty="0">
                <a:solidFill>
                  <a:srgbClr val="292934"/>
                </a:solidFill>
                <a:latin typeface="Arial"/>
                <a:cs typeface="Arial"/>
              </a:rPr>
              <a:t>, Zhifeng </a:t>
            </a:r>
            <a:r>
              <a:rPr sz="2700" b="1" spc="10" dirty="0">
                <a:solidFill>
                  <a:srgbClr val="292934"/>
                </a:solidFill>
                <a:latin typeface="Arial"/>
                <a:cs typeface="Arial"/>
              </a:rPr>
              <a:t>Gao</a:t>
            </a:r>
            <a:r>
              <a:rPr sz="2700" b="1" spc="15" baseline="24691" dirty="0">
                <a:solidFill>
                  <a:srgbClr val="292934"/>
                </a:solidFill>
                <a:latin typeface="Arial"/>
                <a:cs typeface="Arial"/>
              </a:rPr>
              <a:t>4</a:t>
            </a:r>
            <a:r>
              <a:rPr sz="2700" b="1" spc="10" dirty="0">
                <a:solidFill>
                  <a:srgbClr val="292934"/>
                </a:solidFill>
                <a:latin typeface="Arial"/>
                <a:cs typeface="Arial"/>
              </a:rPr>
              <a:t>, and Zachary</a:t>
            </a:r>
            <a:r>
              <a:rPr sz="2700" b="1" spc="60" dirty="0">
                <a:solidFill>
                  <a:srgbClr val="292934"/>
                </a:solidFill>
                <a:latin typeface="Arial"/>
                <a:cs typeface="Arial"/>
              </a:rPr>
              <a:t> </a:t>
            </a:r>
            <a:r>
              <a:rPr sz="2700" b="1" spc="10" dirty="0">
                <a:solidFill>
                  <a:srgbClr val="292934"/>
                </a:solidFill>
                <a:latin typeface="Arial"/>
                <a:cs typeface="Arial"/>
              </a:rPr>
              <a:t>Black</a:t>
            </a:r>
            <a:r>
              <a:rPr sz="2700" b="1" spc="15" baseline="24691" dirty="0">
                <a:solidFill>
                  <a:srgbClr val="292934"/>
                </a:solidFill>
                <a:latin typeface="Arial"/>
                <a:cs typeface="Arial"/>
              </a:rPr>
              <a:t>3</a:t>
            </a:r>
            <a:endParaRPr sz="2700" baseline="24691" dirty="0">
              <a:latin typeface="Arial"/>
              <a:cs typeface="Arial"/>
            </a:endParaRPr>
          </a:p>
          <a:p>
            <a:pPr marL="25400">
              <a:lnSpc>
                <a:spcPct val="100000"/>
              </a:lnSpc>
              <a:spcBef>
                <a:spcPts val="819"/>
              </a:spcBef>
            </a:pPr>
            <a:r>
              <a:rPr sz="2175" b="1" spc="-37" baseline="24904" dirty="0">
                <a:solidFill>
                  <a:srgbClr val="292934"/>
                </a:solidFill>
                <a:latin typeface="Arial"/>
                <a:cs typeface="Arial"/>
              </a:rPr>
              <a:t>1</a:t>
            </a:r>
            <a:r>
              <a:rPr sz="2200" b="1" spc="-25" dirty="0">
                <a:solidFill>
                  <a:srgbClr val="292934"/>
                </a:solidFill>
                <a:latin typeface="Arial"/>
                <a:cs typeface="Arial"/>
              </a:rPr>
              <a:t>Family, </a:t>
            </a:r>
            <a:r>
              <a:rPr sz="2200" b="1" spc="-35" dirty="0">
                <a:solidFill>
                  <a:srgbClr val="292934"/>
                </a:solidFill>
                <a:latin typeface="Arial"/>
                <a:cs typeface="Arial"/>
              </a:rPr>
              <a:t>Youth </a:t>
            </a:r>
            <a:r>
              <a:rPr sz="2200" b="1" spc="-5" dirty="0">
                <a:solidFill>
                  <a:srgbClr val="292934"/>
                </a:solidFill>
                <a:latin typeface="Arial"/>
                <a:cs typeface="Arial"/>
              </a:rPr>
              <a:t>&amp; Community Sciences </a:t>
            </a:r>
            <a:r>
              <a:rPr sz="2200" b="1" dirty="0">
                <a:solidFill>
                  <a:srgbClr val="292934"/>
                </a:solidFill>
                <a:latin typeface="Arial"/>
                <a:cs typeface="Arial"/>
              </a:rPr>
              <a:t>Dept., </a:t>
            </a:r>
            <a:r>
              <a:rPr sz="2175" b="1" baseline="24904" dirty="0">
                <a:solidFill>
                  <a:srgbClr val="292934"/>
                </a:solidFill>
                <a:latin typeface="Arial"/>
                <a:cs typeface="Arial"/>
              </a:rPr>
              <a:t>2</a:t>
            </a:r>
            <a:r>
              <a:rPr sz="2200" b="1" dirty="0">
                <a:solidFill>
                  <a:srgbClr val="292934"/>
                </a:solidFill>
                <a:latin typeface="Arial"/>
                <a:cs typeface="Arial"/>
              </a:rPr>
              <a:t>Statistics Dept., </a:t>
            </a:r>
            <a:r>
              <a:rPr sz="2175" b="1" baseline="24904" dirty="0">
                <a:solidFill>
                  <a:srgbClr val="292934"/>
                </a:solidFill>
                <a:latin typeface="Arial"/>
                <a:cs typeface="Arial"/>
              </a:rPr>
              <a:t>3</a:t>
            </a:r>
            <a:r>
              <a:rPr sz="2200" b="1" dirty="0">
                <a:solidFill>
                  <a:srgbClr val="292934"/>
                </a:solidFill>
                <a:latin typeface="Arial"/>
                <a:cs typeface="Arial"/>
              </a:rPr>
              <a:t>Horticultural </a:t>
            </a:r>
            <a:r>
              <a:rPr sz="2200" b="1" spc="-5" dirty="0">
                <a:solidFill>
                  <a:srgbClr val="292934"/>
                </a:solidFill>
                <a:latin typeface="Arial"/>
                <a:cs typeface="Arial"/>
              </a:rPr>
              <a:t>Sciences </a:t>
            </a:r>
            <a:r>
              <a:rPr sz="2200" b="1" dirty="0">
                <a:solidFill>
                  <a:srgbClr val="292934"/>
                </a:solidFill>
                <a:latin typeface="Arial"/>
                <a:cs typeface="Arial"/>
              </a:rPr>
              <a:t>Dept., </a:t>
            </a:r>
            <a:r>
              <a:rPr sz="2200" b="1" spc="-5" dirty="0">
                <a:solidFill>
                  <a:srgbClr val="292934"/>
                </a:solidFill>
                <a:latin typeface="Arial"/>
                <a:cs typeface="Arial"/>
              </a:rPr>
              <a:t>and </a:t>
            </a:r>
            <a:r>
              <a:rPr sz="2175" b="1" baseline="24904" dirty="0">
                <a:solidFill>
                  <a:srgbClr val="292934"/>
                </a:solidFill>
                <a:latin typeface="Arial"/>
                <a:cs typeface="Arial"/>
              </a:rPr>
              <a:t>4</a:t>
            </a:r>
            <a:r>
              <a:rPr sz="2200" b="1" dirty="0">
                <a:solidFill>
                  <a:srgbClr val="292934"/>
                </a:solidFill>
                <a:latin typeface="Arial"/>
                <a:cs typeface="Arial"/>
              </a:rPr>
              <a:t>Food </a:t>
            </a:r>
            <a:r>
              <a:rPr sz="2200" b="1" spc="-5" dirty="0">
                <a:solidFill>
                  <a:srgbClr val="292934"/>
                </a:solidFill>
                <a:latin typeface="Arial"/>
                <a:cs typeface="Arial"/>
              </a:rPr>
              <a:t>&amp; Resource Economics</a:t>
            </a:r>
            <a:r>
              <a:rPr sz="2200" b="1" spc="100" dirty="0">
                <a:solidFill>
                  <a:srgbClr val="292934"/>
                </a:solidFill>
                <a:latin typeface="Arial"/>
                <a:cs typeface="Arial"/>
              </a:rPr>
              <a:t> </a:t>
            </a:r>
            <a:r>
              <a:rPr sz="2200" b="1" spc="-5" dirty="0">
                <a:solidFill>
                  <a:srgbClr val="292934"/>
                </a:solidFill>
                <a:latin typeface="Arial"/>
                <a:cs typeface="Arial"/>
              </a:rPr>
              <a:t>Dept.</a:t>
            </a:r>
            <a:endParaRPr sz="2200" dirty="0">
              <a:latin typeface="Arial"/>
              <a:cs typeface="Arial"/>
            </a:endParaRPr>
          </a:p>
        </p:txBody>
      </p:sp>
      <p:sp>
        <p:nvSpPr>
          <p:cNvPr id="3" name="object 3">
            <a:extLst>
              <a:ext uri="{C183D7F6-B498-43B3-948B-1728B52AA6E4}">
                <adec:decorative xmlns:adec="http://schemas.microsoft.com/office/drawing/2017/decorative" val="1"/>
              </a:ext>
            </a:extLst>
          </p:cNvPr>
          <p:cNvSpPr/>
          <p:nvPr/>
        </p:nvSpPr>
        <p:spPr>
          <a:xfrm>
            <a:off x="339855" y="2983702"/>
            <a:ext cx="6132195" cy="745490"/>
          </a:xfrm>
          <a:custGeom>
            <a:avLst/>
            <a:gdLst/>
            <a:ahLst/>
            <a:cxnLst/>
            <a:rect l="l" t="t" r="r" b="b"/>
            <a:pathLst>
              <a:path w="6132195" h="745489">
                <a:moveTo>
                  <a:pt x="6007562" y="0"/>
                </a:moveTo>
                <a:lnTo>
                  <a:pt x="0" y="0"/>
                </a:lnTo>
                <a:lnTo>
                  <a:pt x="0" y="745128"/>
                </a:lnTo>
                <a:lnTo>
                  <a:pt x="6131750" y="745128"/>
                </a:lnTo>
                <a:lnTo>
                  <a:pt x="6131750" y="124188"/>
                </a:lnTo>
                <a:lnTo>
                  <a:pt x="6121994" y="75839"/>
                </a:lnTo>
                <a:lnTo>
                  <a:pt x="6095385" y="36365"/>
                </a:lnTo>
                <a:lnTo>
                  <a:pt x="6055911" y="9756"/>
                </a:lnTo>
                <a:lnTo>
                  <a:pt x="6007562" y="0"/>
                </a:lnTo>
                <a:close/>
              </a:path>
            </a:pathLst>
          </a:custGeom>
          <a:solidFill>
            <a:srgbClr val="F5691B"/>
          </a:solidFill>
        </p:spPr>
        <p:txBody>
          <a:bodyPr wrap="square" lIns="0" tIns="0" rIns="0" bIns="0" rtlCol="0"/>
          <a:lstStyle/>
          <a:p>
            <a:endParaRPr/>
          </a:p>
        </p:txBody>
      </p:sp>
      <p:sp>
        <p:nvSpPr>
          <p:cNvPr id="4" name="object 4">
            <a:extLst>
              <a:ext uri="{C183D7F6-B498-43B3-948B-1728B52AA6E4}">
                <adec:decorative xmlns:adec="http://schemas.microsoft.com/office/drawing/2017/decorative" val="1"/>
              </a:ext>
            </a:extLst>
          </p:cNvPr>
          <p:cNvSpPr/>
          <p:nvPr/>
        </p:nvSpPr>
        <p:spPr>
          <a:xfrm>
            <a:off x="364586" y="7852564"/>
            <a:ext cx="6082665" cy="702945"/>
          </a:xfrm>
          <a:custGeom>
            <a:avLst/>
            <a:gdLst/>
            <a:ahLst/>
            <a:cxnLst/>
            <a:rect l="l" t="t" r="r" b="b"/>
            <a:pathLst>
              <a:path w="6082665" h="702945">
                <a:moveTo>
                  <a:pt x="5965147" y="0"/>
                </a:moveTo>
                <a:lnTo>
                  <a:pt x="0" y="0"/>
                </a:lnTo>
                <a:lnTo>
                  <a:pt x="0" y="702845"/>
                </a:lnTo>
                <a:lnTo>
                  <a:pt x="6082288" y="702845"/>
                </a:lnTo>
                <a:lnTo>
                  <a:pt x="6082288" y="117140"/>
                </a:lnTo>
                <a:lnTo>
                  <a:pt x="6073081" y="71547"/>
                </a:lnTo>
                <a:lnTo>
                  <a:pt x="6047975" y="34312"/>
                </a:lnTo>
                <a:lnTo>
                  <a:pt x="6010740" y="9206"/>
                </a:lnTo>
                <a:lnTo>
                  <a:pt x="5965147" y="0"/>
                </a:lnTo>
                <a:close/>
              </a:path>
            </a:pathLst>
          </a:custGeom>
          <a:solidFill>
            <a:srgbClr val="F5691B"/>
          </a:solidFill>
        </p:spPr>
        <p:txBody>
          <a:bodyPr wrap="square" lIns="0" tIns="0" rIns="0" bIns="0" rtlCol="0"/>
          <a:lstStyle/>
          <a:p>
            <a:endParaRPr/>
          </a:p>
        </p:txBody>
      </p:sp>
      <p:sp>
        <p:nvSpPr>
          <p:cNvPr id="5" name="object 5"/>
          <p:cNvSpPr txBox="1"/>
          <p:nvPr/>
        </p:nvSpPr>
        <p:spPr>
          <a:xfrm>
            <a:off x="525962" y="2743457"/>
            <a:ext cx="5883910" cy="11178540"/>
          </a:xfrm>
          <a:prstGeom prst="rect">
            <a:avLst/>
          </a:prstGeom>
        </p:spPr>
        <p:txBody>
          <a:bodyPr vert="horz" wrap="square" lIns="0" tIns="322580" rIns="0" bIns="0" rtlCol="0">
            <a:spAutoFit/>
          </a:bodyPr>
          <a:lstStyle/>
          <a:p>
            <a:pPr marR="11430" algn="ctr">
              <a:lnSpc>
                <a:spcPct val="100000"/>
              </a:lnSpc>
              <a:spcBef>
                <a:spcPts val="2540"/>
              </a:spcBef>
            </a:pPr>
            <a:r>
              <a:rPr sz="3650" b="1" dirty="0">
                <a:solidFill>
                  <a:srgbClr val="000066"/>
                </a:solidFill>
                <a:latin typeface="Arial"/>
                <a:cs typeface="Arial"/>
              </a:rPr>
              <a:t>I </a:t>
            </a:r>
            <a:r>
              <a:rPr sz="3650" b="1" spc="5" dirty="0">
                <a:solidFill>
                  <a:srgbClr val="000066"/>
                </a:solidFill>
                <a:latin typeface="Arial"/>
                <a:cs typeface="Arial"/>
              </a:rPr>
              <a:t>N T R </a:t>
            </a:r>
            <a:r>
              <a:rPr sz="3650" b="1" spc="10" dirty="0">
                <a:solidFill>
                  <a:srgbClr val="000066"/>
                </a:solidFill>
                <a:latin typeface="Arial"/>
                <a:cs typeface="Arial"/>
              </a:rPr>
              <a:t>O </a:t>
            </a:r>
            <a:r>
              <a:rPr sz="3650" b="1" spc="5" dirty="0">
                <a:solidFill>
                  <a:srgbClr val="000066"/>
                </a:solidFill>
                <a:latin typeface="Arial"/>
                <a:cs typeface="Arial"/>
              </a:rPr>
              <a:t>D U C T </a:t>
            </a:r>
            <a:r>
              <a:rPr sz="3650" b="1" dirty="0">
                <a:solidFill>
                  <a:srgbClr val="000066"/>
                </a:solidFill>
                <a:latin typeface="Arial"/>
                <a:cs typeface="Arial"/>
              </a:rPr>
              <a:t>I </a:t>
            </a:r>
            <a:r>
              <a:rPr sz="3650" b="1" spc="10" dirty="0">
                <a:solidFill>
                  <a:srgbClr val="000066"/>
                </a:solidFill>
                <a:latin typeface="Arial"/>
                <a:cs typeface="Arial"/>
              </a:rPr>
              <a:t>O</a:t>
            </a:r>
            <a:r>
              <a:rPr sz="3650" b="1" spc="-70" dirty="0">
                <a:solidFill>
                  <a:srgbClr val="000066"/>
                </a:solidFill>
                <a:latin typeface="Arial"/>
                <a:cs typeface="Arial"/>
              </a:rPr>
              <a:t> </a:t>
            </a:r>
            <a:r>
              <a:rPr sz="3650" b="1" spc="5" dirty="0">
                <a:solidFill>
                  <a:srgbClr val="000066"/>
                </a:solidFill>
                <a:latin typeface="Arial"/>
                <a:cs typeface="Arial"/>
              </a:rPr>
              <a:t>N</a:t>
            </a:r>
            <a:endParaRPr sz="3650">
              <a:latin typeface="Arial"/>
              <a:cs typeface="Arial"/>
            </a:endParaRPr>
          </a:p>
          <a:p>
            <a:pPr marL="12700" marR="201930">
              <a:lnSpc>
                <a:spcPct val="100000"/>
              </a:lnSpc>
              <a:spcBef>
                <a:spcPts val="1535"/>
              </a:spcBef>
            </a:pPr>
            <a:r>
              <a:rPr sz="2300" b="1" dirty="0">
                <a:solidFill>
                  <a:srgbClr val="292934"/>
                </a:solidFill>
                <a:latin typeface="Arial"/>
                <a:cs typeface="Arial"/>
              </a:rPr>
              <a:t>Stakeholder-driven organic high tunnel  systems research in the Southeast is  lagging behind what has been  investigated for cooler climates.</a:t>
            </a:r>
            <a:r>
              <a:rPr sz="2300" b="1" spc="-25" dirty="0">
                <a:solidFill>
                  <a:srgbClr val="292934"/>
                </a:solidFill>
                <a:latin typeface="Arial"/>
                <a:cs typeface="Arial"/>
              </a:rPr>
              <a:t> </a:t>
            </a:r>
            <a:r>
              <a:rPr sz="2300" b="1" dirty="0">
                <a:solidFill>
                  <a:srgbClr val="292934"/>
                </a:solidFill>
                <a:latin typeface="Arial"/>
                <a:cs typeface="Arial"/>
              </a:rPr>
              <a:t>Organic  vegetable growers in humid sub-tropical  climates will benefit from research  evaluating how to optimize these  protected culture systems in a way that  integrates improved crop performance  and resilience, environmental  stewardship, and economic </a:t>
            </a:r>
            <a:r>
              <a:rPr sz="2300" b="1" spc="-20" dirty="0">
                <a:solidFill>
                  <a:srgbClr val="292934"/>
                </a:solidFill>
                <a:latin typeface="Arial"/>
                <a:cs typeface="Arial"/>
              </a:rPr>
              <a:t>viability.</a:t>
            </a:r>
            <a:endParaRPr sz="2300">
              <a:latin typeface="Arial"/>
              <a:cs typeface="Arial"/>
            </a:endParaRPr>
          </a:p>
          <a:p>
            <a:pPr marR="8890" algn="ctr">
              <a:lnSpc>
                <a:spcPct val="100000"/>
              </a:lnSpc>
              <a:spcBef>
                <a:spcPts val="1895"/>
              </a:spcBef>
            </a:pPr>
            <a:r>
              <a:rPr sz="3650" b="1" spc="10" dirty="0">
                <a:solidFill>
                  <a:srgbClr val="000066"/>
                </a:solidFill>
                <a:latin typeface="Arial"/>
                <a:cs typeface="Arial"/>
              </a:rPr>
              <a:t>M </a:t>
            </a:r>
            <a:r>
              <a:rPr sz="3650" b="1" spc="5" dirty="0">
                <a:solidFill>
                  <a:srgbClr val="000066"/>
                </a:solidFill>
                <a:latin typeface="Arial"/>
                <a:cs typeface="Arial"/>
              </a:rPr>
              <a:t>E T H </a:t>
            </a:r>
            <a:r>
              <a:rPr sz="3650" b="1" spc="10" dirty="0">
                <a:solidFill>
                  <a:srgbClr val="000066"/>
                </a:solidFill>
                <a:latin typeface="Arial"/>
                <a:cs typeface="Arial"/>
              </a:rPr>
              <a:t>O </a:t>
            </a:r>
            <a:r>
              <a:rPr sz="3650" b="1" spc="5" dirty="0">
                <a:solidFill>
                  <a:srgbClr val="000066"/>
                </a:solidFill>
                <a:latin typeface="Arial"/>
                <a:cs typeface="Arial"/>
              </a:rPr>
              <a:t>D</a:t>
            </a:r>
            <a:r>
              <a:rPr sz="3650" b="1" spc="-50" dirty="0">
                <a:solidFill>
                  <a:srgbClr val="000066"/>
                </a:solidFill>
                <a:latin typeface="Arial"/>
                <a:cs typeface="Arial"/>
              </a:rPr>
              <a:t> </a:t>
            </a:r>
            <a:r>
              <a:rPr sz="3650" b="1" spc="5" dirty="0">
                <a:solidFill>
                  <a:srgbClr val="000066"/>
                </a:solidFill>
                <a:latin typeface="Arial"/>
                <a:cs typeface="Arial"/>
              </a:rPr>
              <a:t>S</a:t>
            </a:r>
            <a:endParaRPr sz="3650">
              <a:latin typeface="Arial"/>
              <a:cs typeface="Arial"/>
            </a:endParaRPr>
          </a:p>
          <a:p>
            <a:pPr marL="29845" marR="5080">
              <a:lnSpc>
                <a:spcPct val="100000"/>
              </a:lnSpc>
              <a:spcBef>
                <a:spcPts val="1370"/>
              </a:spcBef>
              <a:tabLst>
                <a:tab pos="1981200" algn="l"/>
              </a:tabLst>
            </a:pPr>
            <a:r>
              <a:rPr sz="2300" b="1" spc="-25" dirty="0">
                <a:solidFill>
                  <a:srgbClr val="292934"/>
                </a:solidFill>
                <a:latin typeface="Arial"/>
                <a:cs typeface="Arial"/>
              </a:rPr>
              <a:t>We </a:t>
            </a:r>
            <a:r>
              <a:rPr sz="2300" b="1" dirty="0">
                <a:solidFill>
                  <a:srgbClr val="292934"/>
                </a:solidFill>
                <a:latin typeface="Arial"/>
                <a:cs typeface="Arial"/>
              </a:rPr>
              <a:t>completed in-depth interviews with  eight organic producers with experience  using high tunnels. </a:t>
            </a:r>
            <a:r>
              <a:rPr sz="2300" b="1" spc="-20" dirty="0">
                <a:solidFill>
                  <a:srgbClr val="292934"/>
                </a:solidFill>
                <a:latin typeface="Arial"/>
                <a:cs typeface="Arial"/>
              </a:rPr>
              <a:t>We </a:t>
            </a:r>
            <a:r>
              <a:rPr sz="2300" b="1" dirty="0">
                <a:solidFill>
                  <a:srgbClr val="292934"/>
                </a:solidFill>
                <a:latin typeface="Arial"/>
                <a:cs typeface="Arial"/>
              </a:rPr>
              <a:t>identified major  research needs expressed by an expert  panel and sent them a short follow-up  questionnaire to ensure we reached valid  conclusions.	The expert panel ranked</a:t>
            </a:r>
            <a:r>
              <a:rPr sz="2300" b="1" spc="-35" dirty="0">
                <a:solidFill>
                  <a:srgbClr val="292934"/>
                </a:solidFill>
                <a:latin typeface="Arial"/>
                <a:cs typeface="Arial"/>
              </a:rPr>
              <a:t> </a:t>
            </a:r>
            <a:r>
              <a:rPr sz="2300" b="1" dirty="0">
                <a:solidFill>
                  <a:srgbClr val="292934"/>
                </a:solidFill>
                <a:latin typeface="Arial"/>
                <a:cs typeface="Arial"/>
              </a:rPr>
              <a:t>the  six broad research topics in order of  importance and selected the three most  important crops to research. </a:t>
            </a:r>
            <a:r>
              <a:rPr sz="2300" b="1" spc="-25" dirty="0">
                <a:solidFill>
                  <a:srgbClr val="292934"/>
                </a:solidFill>
                <a:latin typeface="Arial"/>
                <a:cs typeface="Arial"/>
              </a:rPr>
              <a:t>Finally, </a:t>
            </a:r>
            <a:r>
              <a:rPr sz="2300" b="1" dirty="0">
                <a:solidFill>
                  <a:srgbClr val="292934"/>
                </a:solidFill>
                <a:latin typeface="Arial"/>
                <a:cs typeface="Arial"/>
              </a:rPr>
              <a:t>we  developed an extensive questionnaire  that asked respondents to identify </a:t>
            </a:r>
            <a:r>
              <a:rPr sz="2300" b="1" spc="-5" dirty="0">
                <a:solidFill>
                  <a:srgbClr val="292934"/>
                </a:solidFill>
                <a:latin typeface="Arial"/>
                <a:cs typeface="Arial"/>
              </a:rPr>
              <a:t>the  </a:t>
            </a:r>
            <a:r>
              <a:rPr sz="2300" b="1" dirty="0">
                <a:solidFill>
                  <a:srgbClr val="292934"/>
                </a:solidFill>
                <a:latin typeface="Arial"/>
                <a:cs typeface="Arial"/>
              </a:rPr>
              <a:t>three most important areas of research  and three most important crops to study  in future</a:t>
            </a:r>
            <a:r>
              <a:rPr sz="2300" b="1" spc="-5" dirty="0">
                <a:solidFill>
                  <a:srgbClr val="292934"/>
                </a:solidFill>
                <a:latin typeface="Arial"/>
                <a:cs typeface="Arial"/>
              </a:rPr>
              <a:t> </a:t>
            </a:r>
            <a:r>
              <a:rPr sz="2300" b="1" dirty="0">
                <a:solidFill>
                  <a:srgbClr val="292934"/>
                </a:solidFill>
                <a:latin typeface="Arial"/>
                <a:cs typeface="Arial"/>
              </a:rPr>
              <a:t>projects.</a:t>
            </a:r>
            <a:endParaRPr sz="2300">
              <a:latin typeface="Arial"/>
              <a:cs typeface="Arial"/>
            </a:endParaRPr>
          </a:p>
        </p:txBody>
      </p:sp>
      <p:sp>
        <p:nvSpPr>
          <p:cNvPr id="7" name="object 7">
            <a:extLst>
              <a:ext uri="{C183D7F6-B498-43B3-948B-1728B52AA6E4}">
                <adec:decorative xmlns:adec="http://schemas.microsoft.com/office/drawing/2017/decorative" val="1"/>
              </a:ext>
            </a:extLst>
          </p:cNvPr>
          <p:cNvSpPr/>
          <p:nvPr/>
        </p:nvSpPr>
        <p:spPr>
          <a:xfrm>
            <a:off x="6951072" y="2983702"/>
            <a:ext cx="6132195" cy="725805"/>
          </a:xfrm>
          <a:custGeom>
            <a:avLst/>
            <a:gdLst/>
            <a:ahLst/>
            <a:cxnLst/>
            <a:rect l="l" t="t" r="r" b="b"/>
            <a:pathLst>
              <a:path w="6132194" h="725804">
                <a:moveTo>
                  <a:pt x="6010886" y="0"/>
                </a:moveTo>
                <a:lnTo>
                  <a:pt x="0" y="0"/>
                </a:lnTo>
                <a:lnTo>
                  <a:pt x="0" y="725183"/>
                </a:lnTo>
                <a:lnTo>
                  <a:pt x="6131750" y="725183"/>
                </a:lnTo>
                <a:lnTo>
                  <a:pt x="6131750" y="120863"/>
                </a:lnTo>
                <a:lnTo>
                  <a:pt x="6122252" y="73819"/>
                </a:lnTo>
                <a:lnTo>
                  <a:pt x="6096349" y="35401"/>
                </a:lnTo>
                <a:lnTo>
                  <a:pt x="6057931" y="9498"/>
                </a:lnTo>
                <a:lnTo>
                  <a:pt x="6010886" y="0"/>
                </a:lnTo>
                <a:close/>
              </a:path>
            </a:pathLst>
          </a:custGeom>
          <a:solidFill>
            <a:srgbClr val="F5691B"/>
          </a:solidFill>
        </p:spPr>
        <p:txBody>
          <a:bodyPr wrap="square" lIns="0" tIns="0" rIns="0" bIns="0" rtlCol="0"/>
          <a:lstStyle/>
          <a:p>
            <a:endParaRPr/>
          </a:p>
        </p:txBody>
      </p:sp>
      <p:sp>
        <p:nvSpPr>
          <p:cNvPr id="8" name="object 8">
            <a:extLst>
              <a:ext uri="{C183D7F6-B498-43B3-948B-1728B52AA6E4}">
                <adec:decorative xmlns:adec="http://schemas.microsoft.com/office/drawing/2017/decorative" val="1"/>
              </a:ext>
            </a:extLst>
          </p:cNvPr>
          <p:cNvSpPr/>
          <p:nvPr/>
        </p:nvSpPr>
        <p:spPr>
          <a:xfrm>
            <a:off x="13562290" y="3007636"/>
            <a:ext cx="6132195" cy="748665"/>
          </a:xfrm>
          <a:custGeom>
            <a:avLst/>
            <a:gdLst/>
            <a:ahLst/>
            <a:cxnLst/>
            <a:rect l="l" t="t" r="r" b="b"/>
            <a:pathLst>
              <a:path w="6132194" h="748664">
                <a:moveTo>
                  <a:pt x="6007030" y="0"/>
                </a:moveTo>
                <a:lnTo>
                  <a:pt x="0" y="0"/>
                </a:lnTo>
                <a:lnTo>
                  <a:pt x="0" y="748319"/>
                </a:lnTo>
                <a:lnTo>
                  <a:pt x="6131750" y="748319"/>
                </a:lnTo>
                <a:lnTo>
                  <a:pt x="6131750" y="124719"/>
                </a:lnTo>
                <a:lnTo>
                  <a:pt x="6121948" y="76175"/>
                </a:lnTo>
                <a:lnTo>
                  <a:pt x="6095219" y="36531"/>
                </a:lnTo>
                <a:lnTo>
                  <a:pt x="6055575" y="9801"/>
                </a:lnTo>
                <a:lnTo>
                  <a:pt x="6007030" y="0"/>
                </a:lnTo>
                <a:close/>
              </a:path>
            </a:pathLst>
          </a:custGeom>
          <a:solidFill>
            <a:srgbClr val="F5691B"/>
          </a:solidFill>
        </p:spPr>
        <p:txBody>
          <a:bodyPr wrap="square" lIns="0" tIns="0" rIns="0" bIns="0" rtlCol="0"/>
          <a:lstStyle/>
          <a:p>
            <a:endParaRPr/>
          </a:p>
        </p:txBody>
      </p:sp>
      <p:sp>
        <p:nvSpPr>
          <p:cNvPr id="11" name="object 11"/>
          <p:cNvSpPr txBox="1"/>
          <p:nvPr/>
        </p:nvSpPr>
        <p:spPr>
          <a:xfrm>
            <a:off x="7151379" y="2736850"/>
            <a:ext cx="5932805" cy="1442720"/>
          </a:xfrm>
          <a:prstGeom prst="rect">
            <a:avLst/>
          </a:prstGeom>
        </p:spPr>
        <p:txBody>
          <a:bodyPr vert="horz" wrap="square" lIns="0" tIns="325755" rIns="0" bIns="0" rtlCol="0">
            <a:spAutoFit/>
          </a:bodyPr>
          <a:lstStyle/>
          <a:p>
            <a:pPr marR="85725" algn="ctr">
              <a:lnSpc>
                <a:spcPct val="100000"/>
              </a:lnSpc>
              <a:spcBef>
                <a:spcPts val="2565"/>
              </a:spcBef>
            </a:pPr>
            <a:r>
              <a:rPr sz="3650" b="1" spc="5" dirty="0">
                <a:solidFill>
                  <a:srgbClr val="000066"/>
                </a:solidFill>
                <a:latin typeface="Arial"/>
                <a:cs typeface="Arial"/>
              </a:rPr>
              <a:t>R E S U L T</a:t>
            </a:r>
            <a:r>
              <a:rPr sz="3650" b="1" spc="-100" dirty="0">
                <a:solidFill>
                  <a:srgbClr val="000066"/>
                </a:solidFill>
                <a:latin typeface="Arial"/>
                <a:cs typeface="Arial"/>
              </a:rPr>
              <a:t> </a:t>
            </a:r>
            <a:r>
              <a:rPr sz="3650" b="1" spc="5" dirty="0">
                <a:solidFill>
                  <a:srgbClr val="000066"/>
                </a:solidFill>
                <a:latin typeface="Arial"/>
                <a:cs typeface="Arial"/>
              </a:rPr>
              <a:t>S</a:t>
            </a:r>
            <a:endParaRPr sz="3650" dirty="0">
              <a:latin typeface="Arial"/>
              <a:cs typeface="Arial"/>
            </a:endParaRPr>
          </a:p>
          <a:p>
            <a:pPr marL="12700">
              <a:lnSpc>
                <a:spcPct val="100000"/>
              </a:lnSpc>
              <a:spcBef>
                <a:spcPts val="1550"/>
              </a:spcBef>
            </a:pPr>
            <a:r>
              <a:rPr sz="2300" b="1" dirty="0">
                <a:solidFill>
                  <a:srgbClr val="292934"/>
                </a:solidFill>
                <a:latin typeface="Arial"/>
                <a:cs typeface="Arial"/>
              </a:rPr>
              <a:t>Major research needs expressed by</a:t>
            </a:r>
            <a:r>
              <a:rPr sz="2300" b="1" spc="-5" dirty="0">
                <a:solidFill>
                  <a:srgbClr val="292934"/>
                </a:solidFill>
                <a:latin typeface="Arial"/>
                <a:cs typeface="Arial"/>
              </a:rPr>
              <a:t> </a:t>
            </a:r>
            <a:r>
              <a:rPr sz="2300" b="1" dirty="0">
                <a:solidFill>
                  <a:srgbClr val="292934"/>
                </a:solidFill>
                <a:latin typeface="Arial"/>
                <a:cs typeface="Arial"/>
              </a:rPr>
              <a:t>panel:</a:t>
            </a:r>
            <a:endParaRPr sz="2300" dirty="0">
              <a:latin typeface="Arial"/>
              <a:cs typeface="Arial"/>
            </a:endParaRPr>
          </a:p>
        </p:txBody>
      </p:sp>
      <p:sp>
        <p:nvSpPr>
          <p:cNvPr id="12" name="object 12"/>
          <p:cNvSpPr txBox="1"/>
          <p:nvPr/>
        </p:nvSpPr>
        <p:spPr>
          <a:xfrm>
            <a:off x="7151379" y="4147267"/>
            <a:ext cx="5838825" cy="3185160"/>
          </a:xfrm>
          <a:prstGeom prst="rect">
            <a:avLst/>
          </a:prstGeom>
        </p:spPr>
        <p:txBody>
          <a:bodyPr vert="horz" wrap="square" lIns="0" tIns="13335" rIns="0" bIns="0" rtlCol="0">
            <a:spAutoFit/>
          </a:bodyPr>
          <a:lstStyle/>
          <a:p>
            <a:pPr marL="570865" marR="5080" indent="-558800">
              <a:lnSpc>
                <a:spcPct val="100000"/>
              </a:lnSpc>
              <a:spcBef>
                <a:spcPts val="105"/>
              </a:spcBef>
              <a:buClr>
                <a:srgbClr val="0000CC"/>
              </a:buClr>
              <a:buAutoNum type="arabicPeriod"/>
              <a:tabLst>
                <a:tab pos="570865" algn="l"/>
                <a:tab pos="571500" algn="l"/>
              </a:tabLst>
            </a:pPr>
            <a:r>
              <a:rPr sz="2300" b="1" dirty="0">
                <a:solidFill>
                  <a:srgbClr val="292934"/>
                </a:solidFill>
                <a:latin typeface="Arial"/>
                <a:cs typeface="Arial"/>
              </a:rPr>
              <a:t>Crop selection, cover crops, and</a:t>
            </a:r>
            <a:r>
              <a:rPr sz="2300" b="1" spc="-20" dirty="0">
                <a:solidFill>
                  <a:srgbClr val="292934"/>
                </a:solidFill>
                <a:latin typeface="Arial"/>
                <a:cs typeface="Arial"/>
              </a:rPr>
              <a:t> </a:t>
            </a:r>
            <a:r>
              <a:rPr sz="2300" b="1" dirty="0">
                <a:solidFill>
                  <a:srgbClr val="292934"/>
                </a:solidFill>
                <a:latin typeface="Arial"/>
                <a:cs typeface="Arial"/>
              </a:rPr>
              <a:t>crop  rotations</a:t>
            </a:r>
            <a:endParaRPr sz="2300" dirty="0">
              <a:latin typeface="Arial"/>
              <a:cs typeface="Arial"/>
            </a:endParaRPr>
          </a:p>
          <a:p>
            <a:pPr marL="570865" marR="137160" indent="-558800">
              <a:lnSpc>
                <a:spcPct val="100000"/>
              </a:lnSpc>
              <a:spcBef>
                <a:spcPts val="10"/>
              </a:spcBef>
              <a:buClr>
                <a:srgbClr val="0000CC"/>
              </a:buClr>
              <a:buAutoNum type="arabicPeriod"/>
              <a:tabLst>
                <a:tab pos="570865" algn="l"/>
                <a:tab pos="571500" algn="l"/>
              </a:tabLst>
            </a:pPr>
            <a:r>
              <a:rPr sz="2300" b="1" dirty="0">
                <a:solidFill>
                  <a:srgbClr val="292934"/>
                </a:solidFill>
                <a:latin typeface="Arial"/>
                <a:cs typeface="Arial"/>
              </a:rPr>
              <a:t>Using ventilation and heating to  manage the high tunnel</a:t>
            </a:r>
            <a:r>
              <a:rPr sz="2300" b="1" spc="-35" dirty="0">
                <a:solidFill>
                  <a:srgbClr val="292934"/>
                </a:solidFill>
                <a:latin typeface="Arial"/>
                <a:cs typeface="Arial"/>
              </a:rPr>
              <a:t> </a:t>
            </a:r>
            <a:r>
              <a:rPr sz="2300" b="1" dirty="0">
                <a:solidFill>
                  <a:srgbClr val="292934"/>
                </a:solidFill>
                <a:latin typeface="Arial"/>
                <a:cs typeface="Arial"/>
              </a:rPr>
              <a:t>environment</a:t>
            </a:r>
            <a:endParaRPr sz="2300" dirty="0">
              <a:latin typeface="Arial"/>
              <a:cs typeface="Arial"/>
            </a:endParaRPr>
          </a:p>
          <a:p>
            <a:pPr marL="570865" indent="-558800">
              <a:lnSpc>
                <a:spcPct val="100000"/>
              </a:lnSpc>
              <a:spcBef>
                <a:spcPts val="5"/>
              </a:spcBef>
              <a:buClr>
                <a:srgbClr val="0000CC"/>
              </a:buClr>
              <a:buAutoNum type="arabicPeriod"/>
              <a:tabLst>
                <a:tab pos="570865" algn="l"/>
                <a:tab pos="571500" algn="l"/>
              </a:tabLst>
            </a:pPr>
            <a:r>
              <a:rPr sz="2300" b="1" dirty="0">
                <a:solidFill>
                  <a:srgbClr val="292934"/>
                </a:solidFill>
                <a:latin typeface="Arial"/>
                <a:cs typeface="Arial"/>
              </a:rPr>
              <a:t>Soil fertility and nutrient</a:t>
            </a:r>
            <a:r>
              <a:rPr sz="2300" b="1" spc="-35" dirty="0">
                <a:solidFill>
                  <a:srgbClr val="292934"/>
                </a:solidFill>
                <a:latin typeface="Arial"/>
                <a:cs typeface="Arial"/>
              </a:rPr>
              <a:t> </a:t>
            </a:r>
            <a:r>
              <a:rPr sz="2300" b="1" dirty="0">
                <a:solidFill>
                  <a:srgbClr val="292934"/>
                </a:solidFill>
                <a:latin typeface="Arial"/>
                <a:cs typeface="Arial"/>
              </a:rPr>
              <a:t>management</a:t>
            </a:r>
            <a:endParaRPr sz="2300" dirty="0">
              <a:latin typeface="Arial"/>
              <a:cs typeface="Arial"/>
            </a:endParaRPr>
          </a:p>
          <a:p>
            <a:pPr marL="570865" indent="-558800">
              <a:lnSpc>
                <a:spcPct val="100000"/>
              </a:lnSpc>
              <a:spcBef>
                <a:spcPts val="5"/>
              </a:spcBef>
              <a:buClr>
                <a:srgbClr val="0000CC"/>
              </a:buClr>
              <a:buAutoNum type="arabicPeriod"/>
              <a:tabLst>
                <a:tab pos="570865" algn="l"/>
                <a:tab pos="571500" algn="l"/>
              </a:tabLst>
            </a:pPr>
            <a:r>
              <a:rPr sz="2300" b="1" dirty="0">
                <a:solidFill>
                  <a:srgbClr val="292934"/>
                </a:solidFill>
                <a:latin typeface="Arial"/>
                <a:cs typeface="Arial"/>
              </a:rPr>
              <a:t>Pest and disease</a:t>
            </a:r>
            <a:r>
              <a:rPr sz="2300" b="1" spc="-10" dirty="0">
                <a:solidFill>
                  <a:srgbClr val="292934"/>
                </a:solidFill>
                <a:latin typeface="Arial"/>
                <a:cs typeface="Arial"/>
              </a:rPr>
              <a:t> </a:t>
            </a:r>
            <a:r>
              <a:rPr sz="2300" b="1" dirty="0">
                <a:solidFill>
                  <a:srgbClr val="292934"/>
                </a:solidFill>
                <a:latin typeface="Arial"/>
                <a:cs typeface="Arial"/>
              </a:rPr>
              <a:t>management</a:t>
            </a:r>
            <a:endParaRPr sz="2300" dirty="0">
              <a:latin typeface="Arial"/>
              <a:cs typeface="Arial"/>
            </a:endParaRPr>
          </a:p>
          <a:p>
            <a:pPr marL="570865" indent="-558800">
              <a:lnSpc>
                <a:spcPct val="100000"/>
              </a:lnSpc>
              <a:spcBef>
                <a:spcPts val="5"/>
              </a:spcBef>
              <a:buClr>
                <a:srgbClr val="0000CC"/>
              </a:buClr>
              <a:buAutoNum type="arabicPeriod"/>
              <a:tabLst>
                <a:tab pos="570865" algn="l"/>
                <a:tab pos="571500" algn="l"/>
              </a:tabLst>
            </a:pPr>
            <a:r>
              <a:rPr sz="2300" b="1" dirty="0">
                <a:solidFill>
                  <a:srgbClr val="292934"/>
                </a:solidFill>
                <a:latin typeface="Arial"/>
                <a:cs typeface="Arial"/>
              </a:rPr>
              <a:t>Economics</a:t>
            </a:r>
            <a:endParaRPr sz="2300" dirty="0">
              <a:latin typeface="Arial"/>
              <a:cs typeface="Arial"/>
            </a:endParaRPr>
          </a:p>
          <a:p>
            <a:pPr marL="570865" marR="267335" indent="-558800">
              <a:lnSpc>
                <a:spcPct val="100000"/>
              </a:lnSpc>
              <a:spcBef>
                <a:spcPts val="5"/>
              </a:spcBef>
              <a:buClr>
                <a:srgbClr val="0000CC"/>
              </a:buClr>
              <a:buAutoNum type="arabicPeriod"/>
              <a:tabLst>
                <a:tab pos="570865" algn="l"/>
                <a:tab pos="571500" algn="l"/>
              </a:tabLst>
            </a:pPr>
            <a:r>
              <a:rPr sz="2300" b="1" dirty="0">
                <a:solidFill>
                  <a:srgbClr val="292934"/>
                </a:solidFill>
                <a:latin typeface="Arial"/>
                <a:cs typeface="Arial"/>
              </a:rPr>
              <a:t>Attracting pollinators and</a:t>
            </a:r>
            <a:r>
              <a:rPr sz="2300" b="1" spc="-35" dirty="0">
                <a:solidFill>
                  <a:srgbClr val="292934"/>
                </a:solidFill>
                <a:latin typeface="Arial"/>
                <a:cs typeface="Arial"/>
              </a:rPr>
              <a:t> </a:t>
            </a:r>
            <a:r>
              <a:rPr sz="2300" b="1" dirty="0">
                <a:solidFill>
                  <a:srgbClr val="292934"/>
                </a:solidFill>
                <a:latin typeface="Arial"/>
                <a:cs typeface="Arial"/>
              </a:rPr>
              <a:t>beneficial  insects</a:t>
            </a:r>
            <a:endParaRPr sz="2300" dirty="0">
              <a:latin typeface="Arial"/>
              <a:cs typeface="Arial"/>
            </a:endParaRPr>
          </a:p>
        </p:txBody>
      </p:sp>
      <p:sp>
        <p:nvSpPr>
          <p:cNvPr id="13" name="object 13"/>
          <p:cNvSpPr txBox="1"/>
          <p:nvPr/>
        </p:nvSpPr>
        <p:spPr>
          <a:xfrm>
            <a:off x="7151379" y="7657638"/>
            <a:ext cx="5294630" cy="377190"/>
          </a:xfrm>
          <a:prstGeom prst="rect">
            <a:avLst/>
          </a:prstGeom>
        </p:spPr>
        <p:txBody>
          <a:bodyPr vert="horz" wrap="square" lIns="0" tIns="13335" rIns="0" bIns="0" rtlCol="0">
            <a:spAutoFit/>
          </a:bodyPr>
          <a:lstStyle/>
          <a:p>
            <a:pPr marL="12700">
              <a:lnSpc>
                <a:spcPct val="100000"/>
              </a:lnSpc>
              <a:spcBef>
                <a:spcPts val="105"/>
              </a:spcBef>
            </a:pPr>
            <a:r>
              <a:rPr sz="2300" b="1" dirty="0">
                <a:solidFill>
                  <a:srgbClr val="292934"/>
                </a:solidFill>
                <a:latin typeface="Arial"/>
                <a:cs typeface="Arial"/>
              </a:rPr>
              <a:t>Follow-up questionnaire</a:t>
            </a:r>
            <a:r>
              <a:rPr sz="2300" b="1" spc="-25" dirty="0">
                <a:solidFill>
                  <a:srgbClr val="292934"/>
                </a:solidFill>
                <a:latin typeface="Arial"/>
                <a:cs typeface="Arial"/>
              </a:rPr>
              <a:t> </a:t>
            </a:r>
            <a:r>
              <a:rPr sz="2300" b="1" dirty="0">
                <a:solidFill>
                  <a:srgbClr val="292934"/>
                </a:solidFill>
                <a:latin typeface="Arial"/>
                <a:cs typeface="Arial"/>
              </a:rPr>
              <a:t>conclusions:</a:t>
            </a:r>
            <a:endParaRPr sz="2300" dirty="0">
              <a:latin typeface="Arial"/>
              <a:cs typeface="Arial"/>
            </a:endParaRPr>
          </a:p>
        </p:txBody>
      </p:sp>
      <p:sp>
        <p:nvSpPr>
          <p:cNvPr id="14" name="object 14"/>
          <p:cNvSpPr txBox="1"/>
          <p:nvPr/>
        </p:nvSpPr>
        <p:spPr>
          <a:xfrm>
            <a:off x="7151379" y="8008663"/>
            <a:ext cx="4601845" cy="377190"/>
          </a:xfrm>
          <a:prstGeom prst="rect">
            <a:avLst/>
          </a:prstGeom>
        </p:spPr>
        <p:txBody>
          <a:bodyPr vert="horz" wrap="square" lIns="0" tIns="13335" rIns="0" bIns="0" rtlCol="0">
            <a:spAutoFit/>
          </a:bodyPr>
          <a:lstStyle/>
          <a:p>
            <a:pPr marL="12700">
              <a:lnSpc>
                <a:spcPct val="100000"/>
              </a:lnSpc>
              <a:spcBef>
                <a:spcPts val="105"/>
              </a:spcBef>
              <a:tabLst>
                <a:tab pos="570865" algn="l"/>
              </a:tabLst>
            </a:pPr>
            <a:r>
              <a:rPr sz="2300" b="1" spc="-5" dirty="0">
                <a:solidFill>
                  <a:srgbClr val="0000CC"/>
                </a:solidFill>
                <a:latin typeface="Arial"/>
                <a:cs typeface="Arial"/>
              </a:rPr>
              <a:t>1.	</a:t>
            </a:r>
            <a:r>
              <a:rPr sz="2300" b="1" dirty="0">
                <a:solidFill>
                  <a:srgbClr val="292934"/>
                </a:solidFill>
                <a:latin typeface="Arial"/>
                <a:cs typeface="Arial"/>
              </a:rPr>
              <a:t>The panel is concerned</a:t>
            </a:r>
            <a:r>
              <a:rPr sz="2300" b="1" spc="-40" dirty="0">
                <a:solidFill>
                  <a:srgbClr val="292934"/>
                </a:solidFill>
                <a:latin typeface="Arial"/>
                <a:cs typeface="Arial"/>
              </a:rPr>
              <a:t> </a:t>
            </a:r>
            <a:r>
              <a:rPr sz="2300" b="1" dirty="0">
                <a:solidFill>
                  <a:srgbClr val="292934"/>
                </a:solidFill>
                <a:latin typeface="Arial"/>
                <a:cs typeface="Arial"/>
              </a:rPr>
              <a:t>with:</a:t>
            </a:r>
            <a:endParaRPr sz="2300" dirty="0">
              <a:latin typeface="Arial"/>
              <a:cs typeface="Arial"/>
            </a:endParaRPr>
          </a:p>
        </p:txBody>
      </p:sp>
      <p:sp>
        <p:nvSpPr>
          <p:cNvPr id="15" name="object 15"/>
          <p:cNvSpPr txBox="1"/>
          <p:nvPr/>
        </p:nvSpPr>
        <p:spPr>
          <a:xfrm>
            <a:off x="8277049" y="8359686"/>
            <a:ext cx="4779645" cy="1781175"/>
          </a:xfrm>
          <a:prstGeom prst="rect">
            <a:avLst/>
          </a:prstGeom>
        </p:spPr>
        <p:txBody>
          <a:bodyPr vert="horz" wrap="square" lIns="0" tIns="13335" rIns="0" bIns="0" rtlCol="0">
            <a:spAutoFit/>
          </a:bodyPr>
          <a:lstStyle/>
          <a:p>
            <a:pPr marL="570865" marR="1841500" indent="-558800">
              <a:lnSpc>
                <a:spcPct val="100000"/>
              </a:lnSpc>
              <a:spcBef>
                <a:spcPts val="105"/>
              </a:spcBef>
              <a:buClr>
                <a:srgbClr val="0000CC"/>
              </a:buClr>
              <a:buAutoNum type="alphaLcPeriod"/>
              <a:tabLst>
                <a:tab pos="570865" algn="l"/>
                <a:tab pos="571500" algn="l"/>
              </a:tabLst>
            </a:pPr>
            <a:r>
              <a:rPr sz="2300" b="1" dirty="0">
                <a:solidFill>
                  <a:srgbClr val="292934"/>
                </a:solidFill>
                <a:latin typeface="Arial"/>
                <a:cs typeface="Arial"/>
              </a:rPr>
              <a:t>pest and</a:t>
            </a:r>
            <a:r>
              <a:rPr sz="2300" b="1" spc="-65" dirty="0">
                <a:solidFill>
                  <a:srgbClr val="292934"/>
                </a:solidFill>
                <a:latin typeface="Arial"/>
                <a:cs typeface="Arial"/>
              </a:rPr>
              <a:t> </a:t>
            </a:r>
            <a:r>
              <a:rPr sz="2300" b="1" dirty="0">
                <a:solidFill>
                  <a:srgbClr val="292934"/>
                </a:solidFill>
                <a:latin typeface="Arial"/>
                <a:cs typeface="Arial"/>
              </a:rPr>
              <a:t>disease  management,</a:t>
            </a:r>
            <a:endParaRPr sz="2300" dirty="0">
              <a:latin typeface="Arial"/>
              <a:cs typeface="Arial"/>
            </a:endParaRPr>
          </a:p>
          <a:p>
            <a:pPr marL="570865" marR="5080" indent="-558800">
              <a:lnSpc>
                <a:spcPct val="100000"/>
              </a:lnSpc>
              <a:spcBef>
                <a:spcPts val="10"/>
              </a:spcBef>
              <a:buClr>
                <a:srgbClr val="0000CC"/>
              </a:buClr>
              <a:buAutoNum type="alphaLcPeriod"/>
              <a:tabLst>
                <a:tab pos="570865" algn="l"/>
                <a:tab pos="571500" algn="l"/>
              </a:tabLst>
            </a:pPr>
            <a:r>
              <a:rPr sz="2300" b="1" dirty="0">
                <a:solidFill>
                  <a:srgbClr val="292934"/>
                </a:solidFill>
                <a:latin typeface="Arial"/>
                <a:cs typeface="Arial"/>
              </a:rPr>
              <a:t>crop rotations, crop</a:t>
            </a:r>
            <a:r>
              <a:rPr sz="2300" b="1" spc="-50" dirty="0">
                <a:solidFill>
                  <a:srgbClr val="292934"/>
                </a:solidFill>
                <a:latin typeface="Arial"/>
                <a:cs typeface="Arial"/>
              </a:rPr>
              <a:t> </a:t>
            </a:r>
            <a:r>
              <a:rPr sz="2300" b="1" dirty="0">
                <a:solidFill>
                  <a:srgbClr val="292934"/>
                </a:solidFill>
                <a:latin typeface="Arial"/>
                <a:cs typeface="Arial"/>
              </a:rPr>
              <a:t>selection,  and cover crops,</a:t>
            </a:r>
            <a:r>
              <a:rPr sz="2300" b="1" spc="-10" dirty="0">
                <a:solidFill>
                  <a:srgbClr val="292934"/>
                </a:solidFill>
                <a:latin typeface="Arial"/>
                <a:cs typeface="Arial"/>
              </a:rPr>
              <a:t> </a:t>
            </a:r>
            <a:r>
              <a:rPr sz="2300" b="1" dirty="0">
                <a:solidFill>
                  <a:srgbClr val="292934"/>
                </a:solidFill>
                <a:latin typeface="Arial"/>
                <a:cs typeface="Arial"/>
              </a:rPr>
              <a:t>and</a:t>
            </a:r>
            <a:endParaRPr sz="2300" dirty="0">
              <a:latin typeface="Arial"/>
              <a:cs typeface="Arial"/>
            </a:endParaRPr>
          </a:p>
          <a:p>
            <a:pPr marL="570865" indent="-558800">
              <a:lnSpc>
                <a:spcPct val="100000"/>
              </a:lnSpc>
              <a:spcBef>
                <a:spcPts val="5"/>
              </a:spcBef>
              <a:buClr>
                <a:srgbClr val="0000CC"/>
              </a:buClr>
              <a:buAutoNum type="alphaLcPeriod"/>
              <a:tabLst>
                <a:tab pos="570865" algn="l"/>
                <a:tab pos="571500" algn="l"/>
              </a:tabLst>
            </a:pPr>
            <a:r>
              <a:rPr sz="2300" b="1" dirty="0">
                <a:solidFill>
                  <a:srgbClr val="292934"/>
                </a:solidFill>
                <a:latin typeface="Arial"/>
                <a:cs typeface="Arial"/>
              </a:rPr>
              <a:t>soil fertility</a:t>
            </a:r>
            <a:r>
              <a:rPr sz="2300" b="1" spc="-15" dirty="0">
                <a:solidFill>
                  <a:srgbClr val="292934"/>
                </a:solidFill>
                <a:latin typeface="Arial"/>
                <a:cs typeface="Arial"/>
              </a:rPr>
              <a:t> </a:t>
            </a:r>
            <a:r>
              <a:rPr sz="2300" b="1" dirty="0">
                <a:solidFill>
                  <a:srgbClr val="292934"/>
                </a:solidFill>
                <a:latin typeface="Arial"/>
                <a:cs typeface="Arial"/>
              </a:rPr>
              <a:t>management.</a:t>
            </a:r>
            <a:endParaRPr sz="2300" dirty="0">
              <a:latin typeface="Arial"/>
              <a:cs typeface="Arial"/>
            </a:endParaRPr>
          </a:p>
        </p:txBody>
      </p:sp>
      <p:sp>
        <p:nvSpPr>
          <p:cNvPr id="16" name="object 16"/>
          <p:cNvSpPr txBox="1"/>
          <p:nvPr/>
        </p:nvSpPr>
        <p:spPr>
          <a:xfrm>
            <a:off x="7151379" y="10115005"/>
            <a:ext cx="5936615" cy="377190"/>
          </a:xfrm>
          <a:prstGeom prst="rect">
            <a:avLst/>
          </a:prstGeom>
        </p:spPr>
        <p:txBody>
          <a:bodyPr vert="horz" wrap="square" lIns="0" tIns="13335" rIns="0" bIns="0" rtlCol="0">
            <a:spAutoFit/>
          </a:bodyPr>
          <a:lstStyle/>
          <a:p>
            <a:pPr marL="12700">
              <a:lnSpc>
                <a:spcPct val="100000"/>
              </a:lnSpc>
              <a:spcBef>
                <a:spcPts val="105"/>
              </a:spcBef>
              <a:tabLst>
                <a:tab pos="570865" algn="l"/>
              </a:tabLst>
            </a:pPr>
            <a:r>
              <a:rPr sz="2300" b="1" spc="-5" dirty="0">
                <a:solidFill>
                  <a:srgbClr val="0000CC"/>
                </a:solidFill>
                <a:latin typeface="Arial"/>
                <a:cs typeface="Arial"/>
              </a:rPr>
              <a:t>2.	</a:t>
            </a:r>
            <a:r>
              <a:rPr sz="2300" b="1" dirty="0">
                <a:solidFill>
                  <a:srgbClr val="292934"/>
                </a:solidFill>
                <a:latin typeface="Arial"/>
                <a:cs typeface="Arial"/>
              </a:rPr>
              <a:t>The panel is interested in</a:t>
            </a:r>
            <a:r>
              <a:rPr sz="2300" b="1" spc="-20" dirty="0">
                <a:solidFill>
                  <a:srgbClr val="292934"/>
                </a:solidFill>
                <a:latin typeface="Arial"/>
                <a:cs typeface="Arial"/>
              </a:rPr>
              <a:t> </a:t>
            </a:r>
            <a:r>
              <a:rPr sz="2300" b="1" dirty="0">
                <a:solidFill>
                  <a:srgbClr val="292934"/>
                </a:solidFill>
                <a:latin typeface="Arial"/>
                <a:cs typeface="Arial"/>
              </a:rPr>
              <a:t>researching:</a:t>
            </a:r>
            <a:endParaRPr sz="2300" dirty="0">
              <a:latin typeface="Arial"/>
              <a:cs typeface="Arial"/>
            </a:endParaRPr>
          </a:p>
        </p:txBody>
      </p:sp>
      <p:sp>
        <p:nvSpPr>
          <p:cNvPr id="17" name="object 17"/>
          <p:cNvSpPr txBox="1"/>
          <p:nvPr/>
        </p:nvSpPr>
        <p:spPr>
          <a:xfrm>
            <a:off x="8277049" y="10466030"/>
            <a:ext cx="2953385" cy="1078865"/>
          </a:xfrm>
          <a:prstGeom prst="rect">
            <a:avLst/>
          </a:prstGeom>
        </p:spPr>
        <p:txBody>
          <a:bodyPr vert="horz" wrap="square" lIns="0" tIns="13335" rIns="0" bIns="0" rtlCol="0">
            <a:spAutoFit/>
          </a:bodyPr>
          <a:lstStyle/>
          <a:p>
            <a:pPr marL="466090" indent="-454025">
              <a:lnSpc>
                <a:spcPct val="100000"/>
              </a:lnSpc>
              <a:spcBef>
                <a:spcPts val="105"/>
              </a:spcBef>
              <a:buClr>
                <a:srgbClr val="0000CC"/>
              </a:buClr>
              <a:buAutoNum type="alphaLcPeriod"/>
              <a:tabLst>
                <a:tab pos="466090" algn="l"/>
                <a:tab pos="466725" algn="l"/>
              </a:tabLst>
            </a:pPr>
            <a:r>
              <a:rPr sz="2300" b="1" dirty="0">
                <a:solidFill>
                  <a:srgbClr val="292934"/>
                </a:solidFill>
                <a:latin typeface="Arial"/>
                <a:cs typeface="Arial"/>
              </a:rPr>
              <a:t>peppers,</a:t>
            </a:r>
            <a:endParaRPr sz="2300" dirty="0">
              <a:latin typeface="Arial"/>
              <a:cs typeface="Arial"/>
            </a:endParaRPr>
          </a:p>
          <a:p>
            <a:pPr marL="466090" indent="-454025">
              <a:lnSpc>
                <a:spcPct val="100000"/>
              </a:lnSpc>
              <a:spcBef>
                <a:spcPts val="5"/>
              </a:spcBef>
              <a:buClr>
                <a:srgbClr val="0000CC"/>
              </a:buClr>
              <a:buAutoNum type="alphaLcPeriod"/>
              <a:tabLst>
                <a:tab pos="466090" algn="l"/>
                <a:tab pos="466725" algn="l"/>
              </a:tabLst>
            </a:pPr>
            <a:r>
              <a:rPr sz="2300" b="1" dirty="0">
                <a:solidFill>
                  <a:srgbClr val="292934"/>
                </a:solidFill>
                <a:latin typeface="Arial"/>
                <a:cs typeface="Arial"/>
              </a:rPr>
              <a:t>salad greens,</a:t>
            </a:r>
            <a:r>
              <a:rPr sz="2300" b="1" spc="-55" dirty="0">
                <a:solidFill>
                  <a:srgbClr val="292934"/>
                </a:solidFill>
                <a:latin typeface="Arial"/>
                <a:cs typeface="Arial"/>
              </a:rPr>
              <a:t> </a:t>
            </a:r>
            <a:r>
              <a:rPr sz="2300" b="1" dirty="0">
                <a:solidFill>
                  <a:srgbClr val="292934"/>
                </a:solidFill>
                <a:latin typeface="Arial"/>
                <a:cs typeface="Arial"/>
              </a:rPr>
              <a:t>and</a:t>
            </a:r>
            <a:endParaRPr sz="2300" dirty="0">
              <a:latin typeface="Arial"/>
              <a:cs typeface="Arial"/>
            </a:endParaRPr>
          </a:p>
          <a:p>
            <a:pPr marL="466090" indent="-454025">
              <a:lnSpc>
                <a:spcPct val="100000"/>
              </a:lnSpc>
              <a:buClr>
                <a:srgbClr val="0000CC"/>
              </a:buClr>
              <a:buAutoNum type="alphaLcPeriod"/>
              <a:tabLst>
                <a:tab pos="466090" algn="l"/>
                <a:tab pos="466725" algn="l"/>
              </a:tabLst>
            </a:pPr>
            <a:r>
              <a:rPr sz="2300" b="1" dirty="0">
                <a:solidFill>
                  <a:srgbClr val="292934"/>
                </a:solidFill>
                <a:latin typeface="Arial"/>
                <a:cs typeface="Arial"/>
              </a:rPr>
              <a:t>tomatoes.</a:t>
            </a:r>
            <a:endParaRPr sz="2300" dirty="0">
              <a:latin typeface="Arial"/>
              <a:cs typeface="Arial"/>
            </a:endParaRPr>
          </a:p>
        </p:txBody>
      </p:sp>
      <p:sp>
        <p:nvSpPr>
          <p:cNvPr id="18" name="object 18"/>
          <p:cNvSpPr txBox="1"/>
          <p:nvPr/>
        </p:nvSpPr>
        <p:spPr>
          <a:xfrm>
            <a:off x="7151379" y="11870125"/>
            <a:ext cx="5960745" cy="3536315"/>
          </a:xfrm>
          <a:prstGeom prst="rect">
            <a:avLst/>
          </a:prstGeom>
        </p:spPr>
        <p:txBody>
          <a:bodyPr vert="horz" wrap="square" lIns="0" tIns="13335" rIns="0" bIns="0" rtlCol="0">
            <a:spAutoFit/>
          </a:bodyPr>
          <a:lstStyle/>
          <a:p>
            <a:pPr marL="12700" marR="5080">
              <a:lnSpc>
                <a:spcPct val="100000"/>
              </a:lnSpc>
              <a:spcBef>
                <a:spcPts val="105"/>
              </a:spcBef>
            </a:pPr>
            <a:r>
              <a:rPr sz="2300" b="1" dirty="0">
                <a:solidFill>
                  <a:srgbClr val="292934"/>
                </a:solidFill>
                <a:latin typeface="Arial"/>
                <a:cs typeface="Arial"/>
              </a:rPr>
              <a:t>Florida Organic Growers and Georgia  Organics helped distribute </a:t>
            </a:r>
            <a:r>
              <a:rPr sz="2300" b="1" spc="-5" dirty="0">
                <a:solidFill>
                  <a:srgbClr val="292934"/>
                </a:solidFill>
                <a:latin typeface="Arial"/>
                <a:cs typeface="Arial"/>
              </a:rPr>
              <a:t>the </a:t>
            </a:r>
            <a:r>
              <a:rPr sz="2300" b="1" dirty="0">
                <a:solidFill>
                  <a:srgbClr val="292934"/>
                </a:solidFill>
                <a:latin typeface="Arial"/>
                <a:cs typeface="Arial"/>
              </a:rPr>
              <a:t>extensive  questionnaire to organic high tunnel</a:t>
            </a:r>
            <a:r>
              <a:rPr sz="2300" b="1" spc="-25" dirty="0">
                <a:solidFill>
                  <a:srgbClr val="292934"/>
                </a:solidFill>
                <a:latin typeface="Arial"/>
                <a:cs typeface="Arial"/>
              </a:rPr>
              <a:t> </a:t>
            </a:r>
            <a:r>
              <a:rPr sz="2300" b="1" dirty="0">
                <a:solidFill>
                  <a:srgbClr val="292934"/>
                </a:solidFill>
                <a:latin typeface="Arial"/>
                <a:cs typeface="Arial"/>
              </a:rPr>
              <a:t>users  in Florida and Georgia. In total, 53 farmers  completed our questionnaire – </a:t>
            </a:r>
            <a:r>
              <a:rPr sz="2300" b="1" spc="-5" dirty="0">
                <a:solidFill>
                  <a:srgbClr val="292934"/>
                </a:solidFill>
                <a:latin typeface="Arial"/>
                <a:cs typeface="Arial"/>
              </a:rPr>
              <a:t>23  </a:t>
            </a:r>
            <a:r>
              <a:rPr sz="2300" b="1" dirty="0">
                <a:solidFill>
                  <a:srgbClr val="292934"/>
                </a:solidFill>
                <a:latin typeface="Arial"/>
                <a:cs typeface="Arial"/>
              </a:rPr>
              <a:t>currently use at least one high tunnel for  vegetable production, </a:t>
            </a:r>
            <a:r>
              <a:rPr sz="2300" b="1" spc="-65" dirty="0">
                <a:solidFill>
                  <a:srgbClr val="292934"/>
                </a:solidFill>
                <a:latin typeface="Arial"/>
                <a:cs typeface="Arial"/>
              </a:rPr>
              <a:t>11 </a:t>
            </a:r>
            <a:r>
              <a:rPr sz="2300" b="1" dirty="0">
                <a:solidFill>
                  <a:srgbClr val="292934"/>
                </a:solidFill>
                <a:latin typeface="Arial"/>
                <a:cs typeface="Arial"/>
              </a:rPr>
              <a:t>currently use at  least one high tunnel for seedling  production, and 19 </a:t>
            </a:r>
            <a:r>
              <a:rPr sz="2300" b="1" spc="-5" dirty="0">
                <a:solidFill>
                  <a:srgbClr val="292934"/>
                </a:solidFill>
                <a:latin typeface="Arial"/>
                <a:cs typeface="Arial"/>
              </a:rPr>
              <a:t>do </a:t>
            </a:r>
            <a:r>
              <a:rPr sz="2300" b="1" dirty="0">
                <a:solidFill>
                  <a:srgbClr val="292934"/>
                </a:solidFill>
                <a:latin typeface="Arial"/>
                <a:cs typeface="Arial"/>
              </a:rPr>
              <a:t>not currently use a  high</a:t>
            </a:r>
            <a:r>
              <a:rPr sz="2300" b="1" spc="-5" dirty="0">
                <a:solidFill>
                  <a:srgbClr val="292934"/>
                </a:solidFill>
                <a:latin typeface="Arial"/>
                <a:cs typeface="Arial"/>
              </a:rPr>
              <a:t> </a:t>
            </a:r>
            <a:r>
              <a:rPr sz="2300" b="1" dirty="0">
                <a:solidFill>
                  <a:srgbClr val="292934"/>
                </a:solidFill>
                <a:latin typeface="Arial"/>
                <a:cs typeface="Arial"/>
              </a:rPr>
              <a:t>tunnel.</a:t>
            </a:r>
            <a:endParaRPr sz="2300">
              <a:latin typeface="Arial"/>
              <a:cs typeface="Arial"/>
            </a:endParaRPr>
          </a:p>
        </p:txBody>
      </p:sp>
      <p:sp>
        <p:nvSpPr>
          <p:cNvPr id="19" name="object 19"/>
          <p:cNvSpPr txBox="1"/>
          <p:nvPr/>
        </p:nvSpPr>
        <p:spPr>
          <a:xfrm>
            <a:off x="7151379" y="15731523"/>
            <a:ext cx="5944870" cy="3887470"/>
          </a:xfrm>
          <a:prstGeom prst="rect">
            <a:avLst/>
          </a:prstGeom>
        </p:spPr>
        <p:txBody>
          <a:bodyPr vert="horz" wrap="square" lIns="0" tIns="13335" rIns="0" bIns="0" rtlCol="0">
            <a:spAutoFit/>
          </a:bodyPr>
          <a:lstStyle/>
          <a:p>
            <a:pPr marL="12700" marR="5080">
              <a:lnSpc>
                <a:spcPct val="100000"/>
              </a:lnSpc>
              <a:spcBef>
                <a:spcPts val="105"/>
              </a:spcBef>
            </a:pPr>
            <a:r>
              <a:rPr sz="2300" b="1" spc="-25" dirty="0">
                <a:solidFill>
                  <a:srgbClr val="292934"/>
                </a:solidFill>
                <a:latin typeface="Arial"/>
                <a:cs typeface="Arial"/>
              </a:rPr>
              <a:t>We </a:t>
            </a:r>
            <a:r>
              <a:rPr sz="2300" b="1" dirty="0">
                <a:solidFill>
                  <a:srgbClr val="292934"/>
                </a:solidFill>
                <a:latin typeface="Arial"/>
                <a:cs typeface="Arial"/>
              </a:rPr>
              <a:t>organized the research priority areas  into three groups based on the  </a:t>
            </a:r>
            <a:r>
              <a:rPr sz="2300" b="1" spc="-5" dirty="0">
                <a:solidFill>
                  <a:srgbClr val="292934"/>
                </a:solidFill>
                <a:latin typeface="Arial"/>
                <a:cs typeface="Arial"/>
              </a:rPr>
              <a:t>respondents’ selection </a:t>
            </a:r>
            <a:r>
              <a:rPr sz="2300" b="1" dirty="0">
                <a:solidFill>
                  <a:srgbClr val="292934"/>
                </a:solidFill>
                <a:latin typeface="Arial"/>
                <a:cs typeface="Arial"/>
              </a:rPr>
              <a:t>frequency </a:t>
            </a:r>
            <a:r>
              <a:rPr sz="2300" b="1" spc="-35" dirty="0">
                <a:solidFill>
                  <a:srgbClr val="292934"/>
                </a:solidFill>
                <a:latin typeface="Arial"/>
                <a:cs typeface="Arial"/>
              </a:rPr>
              <a:t>(Table  </a:t>
            </a:r>
            <a:r>
              <a:rPr sz="2300" b="1" dirty="0">
                <a:solidFill>
                  <a:srgbClr val="292934"/>
                </a:solidFill>
                <a:latin typeface="Arial"/>
                <a:cs typeface="Arial"/>
              </a:rPr>
              <a:t>1). </a:t>
            </a:r>
            <a:r>
              <a:rPr sz="2300" b="1" spc="-25" dirty="0">
                <a:solidFill>
                  <a:srgbClr val="292934"/>
                </a:solidFill>
                <a:latin typeface="Arial"/>
                <a:cs typeface="Arial"/>
              </a:rPr>
              <a:t>We </a:t>
            </a:r>
            <a:r>
              <a:rPr sz="2300" b="1" dirty="0">
                <a:solidFill>
                  <a:srgbClr val="292934"/>
                </a:solidFill>
                <a:latin typeface="Arial"/>
                <a:cs typeface="Arial"/>
              </a:rPr>
              <a:t>then identified the top three  profitable crops that </a:t>
            </a:r>
            <a:r>
              <a:rPr sz="2300" b="1" spc="-5" dirty="0">
                <a:solidFill>
                  <a:srgbClr val="292934"/>
                </a:solidFill>
                <a:latin typeface="Arial"/>
                <a:cs typeface="Arial"/>
              </a:rPr>
              <a:t>the </a:t>
            </a:r>
            <a:r>
              <a:rPr sz="2300" b="1" dirty="0">
                <a:solidFill>
                  <a:srgbClr val="292934"/>
                </a:solidFill>
                <a:latin typeface="Arial"/>
                <a:cs typeface="Arial"/>
              </a:rPr>
              <a:t>current high  tunnel users produce </a:t>
            </a:r>
            <a:r>
              <a:rPr sz="2300" b="1" spc="-30" dirty="0">
                <a:solidFill>
                  <a:srgbClr val="292934"/>
                </a:solidFill>
                <a:latin typeface="Arial"/>
                <a:cs typeface="Arial"/>
              </a:rPr>
              <a:t>(Table </a:t>
            </a:r>
            <a:r>
              <a:rPr sz="2300" b="1" spc="-5" dirty="0">
                <a:solidFill>
                  <a:srgbClr val="292934"/>
                </a:solidFill>
                <a:latin typeface="Arial"/>
                <a:cs typeface="Arial"/>
              </a:rPr>
              <a:t>2). </a:t>
            </a:r>
            <a:r>
              <a:rPr sz="2300" b="1" dirty="0">
                <a:solidFill>
                  <a:srgbClr val="292934"/>
                </a:solidFill>
                <a:latin typeface="Arial"/>
                <a:cs typeface="Arial"/>
              </a:rPr>
              <a:t>Figure 1 is  the result </a:t>
            </a:r>
            <a:r>
              <a:rPr sz="2300" b="1" spc="-5" dirty="0">
                <a:solidFill>
                  <a:srgbClr val="292934"/>
                </a:solidFill>
                <a:latin typeface="Arial"/>
                <a:cs typeface="Arial"/>
              </a:rPr>
              <a:t>of </a:t>
            </a:r>
            <a:r>
              <a:rPr sz="2300" b="1" dirty="0">
                <a:solidFill>
                  <a:srgbClr val="292934"/>
                </a:solidFill>
                <a:latin typeface="Arial"/>
                <a:cs typeface="Arial"/>
              </a:rPr>
              <a:t>multiple correspondence  analysis looking at </a:t>
            </a:r>
            <a:r>
              <a:rPr sz="2300" b="1" spc="-5" dirty="0">
                <a:solidFill>
                  <a:srgbClr val="292934"/>
                </a:solidFill>
                <a:latin typeface="Arial"/>
                <a:cs typeface="Arial"/>
              </a:rPr>
              <a:t>the </a:t>
            </a:r>
            <a:r>
              <a:rPr sz="2300" b="1" dirty="0">
                <a:solidFill>
                  <a:srgbClr val="292934"/>
                </a:solidFill>
                <a:latin typeface="Arial"/>
                <a:cs typeface="Arial"/>
              </a:rPr>
              <a:t>relationships  between those respondents that</a:t>
            </a:r>
            <a:r>
              <a:rPr sz="2300" b="1" spc="-30" dirty="0">
                <a:solidFill>
                  <a:srgbClr val="292934"/>
                </a:solidFill>
                <a:latin typeface="Arial"/>
                <a:cs typeface="Arial"/>
              </a:rPr>
              <a:t> </a:t>
            </a:r>
            <a:r>
              <a:rPr sz="2300" b="1" dirty="0">
                <a:solidFill>
                  <a:srgbClr val="292934"/>
                </a:solidFill>
                <a:latin typeface="Arial"/>
                <a:cs typeface="Arial"/>
              </a:rPr>
              <a:t>answered  yes (1) or no (0) to the six research areas  they show interest</a:t>
            </a:r>
            <a:r>
              <a:rPr sz="2300" b="1" spc="-5" dirty="0">
                <a:solidFill>
                  <a:srgbClr val="292934"/>
                </a:solidFill>
                <a:latin typeface="Arial"/>
                <a:cs typeface="Arial"/>
              </a:rPr>
              <a:t> </a:t>
            </a:r>
            <a:r>
              <a:rPr sz="2300" b="1" dirty="0">
                <a:solidFill>
                  <a:srgbClr val="292934"/>
                </a:solidFill>
                <a:latin typeface="Arial"/>
                <a:cs typeface="Arial"/>
              </a:rPr>
              <a:t>in.</a:t>
            </a:r>
            <a:endParaRPr sz="2300" dirty="0">
              <a:latin typeface="Arial"/>
              <a:cs typeface="Arial"/>
            </a:endParaRPr>
          </a:p>
        </p:txBody>
      </p:sp>
      <p:sp>
        <p:nvSpPr>
          <p:cNvPr id="6" name="object 6"/>
          <p:cNvSpPr txBox="1"/>
          <p:nvPr/>
        </p:nvSpPr>
        <p:spPr>
          <a:xfrm>
            <a:off x="543353" y="14198958"/>
            <a:ext cx="5632450" cy="728345"/>
          </a:xfrm>
          <a:prstGeom prst="rect">
            <a:avLst/>
          </a:prstGeom>
        </p:spPr>
        <p:txBody>
          <a:bodyPr vert="horz" wrap="square" lIns="0" tIns="13335" rIns="0" bIns="0" rtlCol="0">
            <a:spAutoFit/>
          </a:bodyPr>
          <a:lstStyle/>
          <a:p>
            <a:pPr marL="12700" marR="5080">
              <a:lnSpc>
                <a:spcPct val="100000"/>
              </a:lnSpc>
              <a:spcBef>
                <a:spcPts val="105"/>
              </a:spcBef>
            </a:pPr>
            <a:r>
              <a:rPr sz="2300" b="1" spc="-35" dirty="0">
                <a:solidFill>
                  <a:srgbClr val="0000CC"/>
                </a:solidFill>
                <a:latin typeface="Arial"/>
                <a:cs typeface="Arial"/>
              </a:rPr>
              <a:t>Table </a:t>
            </a:r>
            <a:r>
              <a:rPr sz="2300" b="1" dirty="0">
                <a:solidFill>
                  <a:srgbClr val="0000CC"/>
                </a:solidFill>
                <a:latin typeface="Arial"/>
                <a:cs typeface="Arial"/>
              </a:rPr>
              <a:t>1: Research area groups based </a:t>
            </a:r>
            <a:r>
              <a:rPr sz="2300" b="1" spc="-5" dirty="0">
                <a:solidFill>
                  <a:srgbClr val="0000CC"/>
                </a:solidFill>
                <a:latin typeface="Arial"/>
                <a:cs typeface="Arial"/>
              </a:rPr>
              <a:t>on  respondents’ selection</a:t>
            </a:r>
            <a:r>
              <a:rPr sz="2300" b="1" spc="-120" dirty="0">
                <a:solidFill>
                  <a:srgbClr val="0000CC"/>
                </a:solidFill>
                <a:latin typeface="Arial"/>
                <a:cs typeface="Arial"/>
              </a:rPr>
              <a:t> </a:t>
            </a:r>
            <a:r>
              <a:rPr sz="2300" b="1" spc="-20" dirty="0">
                <a:solidFill>
                  <a:srgbClr val="0000CC"/>
                </a:solidFill>
                <a:latin typeface="Arial"/>
                <a:cs typeface="Arial"/>
              </a:rPr>
              <a:t>frequency.</a:t>
            </a:r>
            <a:endParaRPr sz="2300" dirty="0">
              <a:latin typeface="Arial"/>
              <a:cs typeface="Arial"/>
            </a:endParaRPr>
          </a:p>
        </p:txBody>
      </p:sp>
      <p:graphicFrame>
        <p:nvGraphicFramePr>
          <p:cNvPr id="21" name="object 21"/>
          <p:cNvGraphicFramePr>
            <a:graphicFrameLocks noGrp="1"/>
          </p:cNvGraphicFramePr>
          <p:nvPr>
            <p:extLst>
              <p:ext uri="{D42A27DB-BD31-4B8C-83A1-F6EECF244321}">
                <p14:modId xmlns:p14="http://schemas.microsoft.com/office/powerpoint/2010/main" val="2716455471"/>
              </p:ext>
            </p:extLst>
          </p:nvPr>
        </p:nvGraphicFramePr>
        <p:xfrm>
          <a:off x="440481" y="14969244"/>
          <a:ext cx="6348729" cy="4164418"/>
        </p:xfrm>
        <a:graphic>
          <a:graphicData uri="http://schemas.openxmlformats.org/drawingml/2006/table">
            <a:tbl>
              <a:tblPr firstRow="1" bandRow="1">
                <a:tableStyleId>{2D5ABB26-0587-4C30-8999-92F81FD0307C}</a:tableStyleId>
              </a:tblPr>
              <a:tblGrid>
                <a:gridCol w="1505585">
                  <a:extLst>
                    <a:ext uri="{9D8B030D-6E8A-4147-A177-3AD203B41FA5}">
                      <a16:colId xmlns:a16="http://schemas.microsoft.com/office/drawing/2014/main" val="20000"/>
                    </a:ext>
                  </a:extLst>
                </a:gridCol>
                <a:gridCol w="3307715">
                  <a:extLst>
                    <a:ext uri="{9D8B030D-6E8A-4147-A177-3AD203B41FA5}">
                      <a16:colId xmlns:a16="http://schemas.microsoft.com/office/drawing/2014/main" val="20001"/>
                    </a:ext>
                  </a:extLst>
                </a:gridCol>
                <a:gridCol w="1535429">
                  <a:extLst>
                    <a:ext uri="{9D8B030D-6E8A-4147-A177-3AD203B41FA5}">
                      <a16:colId xmlns:a16="http://schemas.microsoft.com/office/drawing/2014/main" val="20002"/>
                    </a:ext>
                  </a:extLst>
                </a:gridCol>
              </a:tblGrid>
              <a:tr h="686092">
                <a:tc>
                  <a:txBody>
                    <a:bodyPr/>
                    <a:lstStyle/>
                    <a:p>
                      <a:pPr marL="155575">
                        <a:lnSpc>
                          <a:spcPct val="100000"/>
                        </a:lnSpc>
                        <a:spcBef>
                          <a:spcPts val="1385"/>
                        </a:spcBef>
                      </a:pPr>
                      <a:r>
                        <a:rPr sz="2100" b="1" spc="-10" dirty="0">
                          <a:solidFill>
                            <a:srgbClr val="663300"/>
                          </a:solidFill>
                          <a:latin typeface="Arial"/>
                          <a:cs typeface="Arial"/>
                        </a:rPr>
                        <a:t>Grouping</a:t>
                      </a:r>
                      <a:endParaRPr sz="2100" dirty="0">
                        <a:latin typeface="Arial"/>
                        <a:cs typeface="Arial"/>
                      </a:endParaRPr>
                    </a:p>
                  </a:txBody>
                  <a:tcPr marL="0" marR="0" marT="175895" marB="0">
                    <a:lnL w="9525">
                      <a:solidFill>
                        <a:srgbClr val="292934"/>
                      </a:solidFill>
                      <a:prstDash val="solid"/>
                    </a:lnL>
                    <a:lnR w="9525">
                      <a:solidFill>
                        <a:srgbClr val="292934"/>
                      </a:solidFill>
                      <a:prstDash val="solid"/>
                    </a:lnR>
                    <a:lnT w="9525">
                      <a:solidFill>
                        <a:srgbClr val="292934"/>
                      </a:solidFill>
                      <a:prstDash val="solid"/>
                    </a:lnT>
                    <a:lnB w="9525">
                      <a:solidFill>
                        <a:srgbClr val="292934"/>
                      </a:solidFill>
                      <a:prstDash val="solid"/>
                    </a:lnB>
                  </a:tcPr>
                </a:tc>
                <a:tc>
                  <a:txBody>
                    <a:bodyPr/>
                    <a:lstStyle/>
                    <a:p>
                      <a:pPr algn="ctr">
                        <a:lnSpc>
                          <a:spcPct val="100000"/>
                        </a:lnSpc>
                        <a:spcBef>
                          <a:spcPts val="1385"/>
                        </a:spcBef>
                      </a:pPr>
                      <a:r>
                        <a:rPr sz="2100" b="1" spc="-10" dirty="0">
                          <a:solidFill>
                            <a:srgbClr val="663300"/>
                          </a:solidFill>
                          <a:latin typeface="Arial"/>
                          <a:cs typeface="Arial"/>
                        </a:rPr>
                        <a:t>Research</a:t>
                      </a:r>
                      <a:r>
                        <a:rPr sz="2100" b="1" spc="-75" dirty="0">
                          <a:solidFill>
                            <a:srgbClr val="663300"/>
                          </a:solidFill>
                          <a:latin typeface="Arial"/>
                          <a:cs typeface="Arial"/>
                        </a:rPr>
                        <a:t> </a:t>
                      </a:r>
                      <a:r>
                        <a:rPr sz="2100" b="1" spc="-5" dirty="0">
                          <a:solidFill>
                            <a:srgbClr val="663300"/>
                          </a:solidFill>
                          <a:latin typeface="Arial"/>
                          <a:cs typeface="Arial"/>
                        </a:rPr>
                        <a:t>Area</a:t>
                      </a:r>
                      <a:endParaRPr sz="2100" dirty="0">
                        <a:latin typeface="Arial"/>
                        <a:cs typeface="Arial"/>
                      </a:endParaRPr>
                    </a:p>
                  </a:txBody>
                  <a:tcPr marL="0" marR="0" marT="175895" marB="0">
                    <a:lnL w="9525">
                      <a:solidFill>
                        <a:srgbClr val="292934"/>
                      </a:solidFill>
                      <a:prstDash val="solid"/>
                    </a:lnL>
                    <a:lnR w="9525">
                      <a:solidFill>
                        <a:srgbClr val="292934"/>
                      </a:solidFill>
                      <a:prstDash val="solid"/>
                    </a:lnR>
                    <a:lnT w="9525">
                      <a:solidFill>
                        <a:srgbClr val="292934"/>
                      </a:solidFill>
                      <a:prstDash val="solid"/>
                    </a:lnT>
                    <a:lnB w="9525">
                      <a:solidFill>
                        <a:srgbClr val="292934"/>
                      </a:solidFill>
                      <a:prstDash val="solid"/>
                    </a:lnB>
                  </a:tcPr>
                </a:tc>
                <a:tc>
                  <a:txBody>
                    <a:bodyPr/>
                    <a:lstStyle/>
                    <a:p>
                      <a:pPr marL="96520" marR="88265" indent="80010">
                        <a:lnSpc>
                          <a:spcPct val="100000"/>
                        </a:lnSpc>
                        <a:spcBef>
                          <a:spcPts val="125"/>
                        </a:spcBef>
                      </a:pPr>
                      <a:r>
                        <a:rPr sz="2100" b="1" spc="-5" dirty="0">
                          <a:solidFill>
                            <a:srgbClr val="663300"/>
                          </a:solidFill>
                          <a:latin typeface="Arial"/>
                          <a:cs typeface="Arial"/>
                        </a:rPr>
                        <a:t>Selection  </a:t>
                      </a:r>
                      <a:r>
                        <a:rPr sz="2100" b="1" dirty="0">
                          <a:solidFill>
                            <a:srgbClr val="663300"/>
                          </a:solidFill>
                          <a:latin typeface="Arial"/>
                          <a:cs typeface="Arial"/>
                        </a:rPr>
                        <a:t>Freq</a:t>
                      </a:r>
                      <a:r>
                        <a:rPr sz="2100" b="1" spc="-10" dirty="0">
                          <a:solidFill>
                            <a:srgbClr val="663300"/>
                          </a:solidFill>
                          <a:latin typeface="Arial"/>
                          <a:cs typeface="Arial"/>
                        </a:rPr>
                        <a:t>u</a:t>
                      </a:r>
                      <a:r>
                        <a:rPr sz="2100" b="1" dirty="0">
                          <a:solidFill>
                            <a:srgbClr val="663300"/>
                          </a:solidFill>
                          <a:latin typeface="Arial"/>
                          <a:cs typeface="Arial"/>
                        </a:rPr>
                        <a:t>ency</a:t>
                      </a:r>
                      <a:endParaRPr sz="2100" dirty="0">
                        <a:latin typeface="Arial"/>
                        <a:cs typeface="Arial"/>
                      </a:endParaRPr>
                    </a:p>
                  </a:txBody>
                  <a:tcPr marL="0" marR="0" marT="15875" marB="0">
                    <a:lnL w="9525">
                      <a:solidFill>
                        <a:srgbClr val="292934"/>
                      </a:solidFill>
                      <a:prstDash val="solid"/>
                    </a:lnL>
                    <a:lnR w="9525">
                      <a:solidFill>
                        <a:srgbClr val="292934"/>
                      </a:solidFill>
                      <a:prstDash val="solid"/>
                    </a:lnR>
                    <a:lnT w="9525">
                      <a:solidFill>
                        <a:srgbClr val="292934"/>
                      </a:solidFill>
                      <a:prstDash val="solid"/>
                    </a:lnT>
                    <a:lnB w="9525">
                      <a:solidFill>
                        <a:srgbClr val="292934"/>
                      </a:solidFill>
                      <a:prstDash val="solid"/>
                    </a:lnB>
                  </a:tcPr>
                </a:tc>
                <a:extLst>
                  <a:ext uri="{0D108BD9-81ED-4DB2-BD59-A6C34878D82A}">
                    <a16:rowId xmlns:a16="http://schemas.microsoft.com/office/drawing/2014/main" val="10000"/>
                  </a:ext>
                </a:extLst>
              </a:tr>
              <a:tr h="686092">
                <a:tc>
                  <a:txBody>
                    <a:bodyPr/>
                    <a:lstStyle/>
                    <a:p>
                      <a:pPr marL="81280" marR="73660" indent="376555">
                        <a:lnSpc>
                          <a:spcPct val="100000"/>
                        </a:lnSpc>
                        <a:spcBef>
                          <a:spcPts val="125"/>
                        </a:spcBef>
                      </a:pPr>
                      <a:r>
                        <a:rPr sz="2100" b="1" spc="-5" dirty="0">
                          <a:solidFill>
                            <a:srgbClr val="0000CC"/>
                          </a:solidFill>
                          <a:latin typeface="Arial"/>
                          <a:cs typeface="Arial"/>
                        </a:rPr>
                        <a:t>High  </a:t>
                      </a:r>
                      <a:r>
                        <a:rPr sz="2100" b="1" dirty="0">
                          <a:solidFill>
                            <a:srgbClr val="0000CC"/>
                          </a:solidFill>
                          <a:latin typeface="Arial"/>
                          <a:cs typeface="Arial"/>
                        </a:rPr>
                        <a:t>Freq</a:t>
                      </a:r>
                      <a:r>
                        <a:rPr sz="2100" b="1" spc="-10" dirty="0">
                          <a:solidFill>
                            <a:srgbClr val="0000CC"/>
                          </a:solidFill>
                          <a:latin typeface="Arial"/>
                          <a:cs typeface="Arial"/>
                        </a:rPr>
                        <a:t>u</a:t>
                      </a:r>
                      <a:r>
                        <a:rPr sz="2100" b="1" dirty="0">
                          <a:solidFill>
                            <a:srgbClr val="0000CC"/>
                          </a:solidFill>
                          <a:latin typeface="Arial"/>
                          <a:cs typeface="Arial"/>
                        </a:rPr>
                        <a:t>ency</a:t>
                      </a:r>
                      <a:endParaRPr sz="2100" dirty="0">
                        <a:latin typeface="Arial"/>
                        <a:cs typeface="Arial"/>
                      </a:endParaRPr>
                    </a:p>
                  </a:txBody>
                  <a:tcPr marL="0" marR="0" marT="15875" marB="0">
                    <a:lnL w="9525">
                      <a:solidFill>
                        <a:srgbClr val="292934"/>
                      </a:solidFill>
                      <a:prstDash val="solid"/>
                    </a:lnL>
                    <a:lnR w="9525">
                      <a:solidFill>
                        <a:srgbClr val="292934"/>
                      </a:solidFill>
                      <a:prstDash val="solid"/>
                    </a:lnR>
                    <a:lnT w="9525">
                      <a:solidFill>
                        <a:srgbClr val="292934"/>
                      </a:solidFill>
                      <a:prstDash val="solid"/>
                    </a:lnT>
                    <a:lnB w="9525">
                      <a:solidFill>
                        <a:srgbClr val="292934"/>
                      </a:solidFill>
                      <a:prstDash val="solid"/>
                    </a:lnB>
                    <a:solidFill>
                      <a:srgbClr val="92A199">
                        <a:alpha val="19999"/>
                      </a:srgbClr>
                    </a:solidFill>
                  </a:tcPr>
                </a:tc>
                <a:tc>
                  <a:txBody>
                    <a:bodyPr/>
                    <a:lstStyle/>
                    <a:p>
                      <a:pPr marL="835025" marR="117475" indent="-711200">
                        <a:lnSpc>
                          <a:spcPct val="100000"/>
                        </a:lnSpc>
                        <a:spcBef>
                          <a:spcPts val="125"/>
                        </a:spcBef>
                      </a:pPr>
                      <a:r>
                        <a:rPr sz="2100" b="1" spc="-5" dirty="0">
                          <a:solidFill>
                            <a:srgbClr val="0000CC"/>
                          </a:solidFill>
                          <a:latin typeface="Arial"/>
                          <a:cs typeface="Arial"/>
                        </a:rPr>
                        <a:t>Disease, weed, and</a:t>
                      </a:r>
                      <a:r>
                        <a:rPr sz="2100" b="1" spc="-85" dirty="0">
                          <a:solidFill>
                            <a:srgbClr val="0000CC"/>
                          </a:solidFill>
                          <a:latin typeface="Arial"/>
                          <a:cs typeface="Arial"/>
                        </a:rPr>
                        <a:t> </a:t>
                      </a:r>
                      <a:r>
                        <a:rPr sz="2100" b="1" spc="-5" dirty="0">
                          <a:solidFill>
                            <a:srgbClr val="0000CC"/>
                          </a:solidFill>
                          <a:latin typeface="Arial"/>
                          <a:cs typeface="Arial"/>
                        </a:rPr>
                        <a:t>pest  </a:t>
                      </a:r>
                      <a:r>
                        <a:rPr sz="2100" b="1" spc="-10" dirty="0">
                          <a:solidFill>
                            <a:srgbClr val="0000CC"/>
                          </a:solidFill>
                          <a:latin typeface="Arial"/>
                          <a:cs typeface="Arial"/>
                        </a:rPr>
                        <a:t>management</a:t>
                      </a:r>
                      <a:endParaRPr sz="2100" dirty="0">
                        <a:latin typeface="Arial"/>
                        <a:cs typeface="Arial"/>
                      </a:endParaRPr>
                    </a:p>
                  </a:txBody>
                  <a:tcPr marL="0" marR="0" marT="15875" marB="0">
                    <a:lnL w="9525">
                      <a:solidFill>
                        <a:srgbClr val="292934"/>
                      </a:solidFill>
                      <a:prstDash val="solid"/>
                    </a:lnL>
                    <a:lnR w="9525">
                      <a:solidFill>
                        <a:srgbClr val="292934"/>
                      </a:solidFill>
                      <a:prstDash val="solid"/>
                    </a:lnR>
                    <a:lnT w="9525">
                      <a:solidFill>
                        <a:srgbClr val="292934"/>
                      </a:solidFill>
                      <a:prstDash val="solid"/>
                    </a:lnT>
                    <a:lnB w="9525">
                      <a:solidFill>
                        <a:srgbClr val="292934"/>
                      </a:solidFill>
                      <a:prstDash val="solid"/>
                    </a:lnB>
                    <a:solidFill>
                      <a:srgbClr val="92A199">
                        <a:alpha val="19999"/>
                      </a:srgbClr>
                    </a:solidFill>
                  </a:tcPr>
                </a:tc>
                <a:tc>
                  <a:txBody>
                    <a:bodyPr/>
                    <a:lstStyle/>
                    <a:p>
                      <a:pPr marR="612775" algn="r">
                        <a:lnSpc>
                          <a:spcPct val="100000"/>
                        </a:lnSpc>
                        <a:spcBef>
                          <a:spcPts val="1385"/>
                        </a:spcBef>
                      </a:pPr>
                      <a:r>
                        <a:rPr sz="2100" b="1" spc="-5" dirty="0">
                          <a:solidFill>
                            <a:srgbClr val="0000CC"/>
                          </a:solidFill>
                          <a:latin typeface="Arial"/>
                          <a:cs typeface="Arial"/>
                        </a:rPr>
                        <a:t>40</a:t>
                      </a:r>
                      <a:endParaRPr sz="2100" dirty="0">
                        <a:latin typeface="Arial"/>
                        <a:cs typeface="Arial"/>
                      </a:endParaRPr>
                    </a:p>
                  </a:txBody>
                  <a:tcPr marL="0" marR="0" marT="175895" marB="0">
                    <a:lnL w="9525">
                      <a:solidFill>
                        <a:srgbClr val="292934"/>
                      </a:solidFill>
                      <a:prstDash val="solid"/>
                    </a:lnL>
                    <a:lnR w="9525">
                      <a:solidFill>
                        <a:srgbClr val="292934"/>
                      </a:solidFill>
                      <a:prstDash val="solid"/>
                    </a:lnR>
                    <a:lnT w="9525">
                      <a:solidFill>
                        <a:srgbClr val="292934"/>
                      </a:solidFill>
                      <a:prstDash val="solid"/>
                    </a:lnT>
                    <a:lnB w="9525">
                      <a:solidFill>
                        <a:srgbClr val="292934"/>
                      </a:solidFill>
                      <a:prstDash val="solid"/>
                    </a:lnB>
                    <a:solidFill>
                      <a:srgbClr val="92A199">
                        <a:alpha val="19999"/>
                      </a:srgbClr>
                    </a:solidFill>
                  </a:tcPr>
                </a:tc>
                <a:extLst>
                  <a:ext uri="{0D108BD9-81ED-4DB2-BD59-A6C34878D82A}">
                    <a16:rowId xmlns:a16="http://schemas.microsoft.com/office/drawing/2014/main" val="10001"/>
                  </a:ext>
                </a:extLst>
              </a:tr>
              <a:tr h="366979">
                <a:tc rowSpan="3">
                  <a:txBody>
                    <a:bodyPr/>
                    <a:lstStyle/>
                    <a:p>
                      <a:pPr>
                        <a:lnSpc>
                          <a:spcPct val="100000"/>
                        </a:lnSpc>
                      </a:pPr>
                      <a:endParaRPr sz="2300" dirty="0">
                        <a:latin typeface="Times New Roman"/>
                        <a:cs typeface="Times New Roman"/>
                      </a:endParaRPr>
                    </a:p>
                    <a:p>
                      <a:pPr marL="81280" marR="73660" indent="81280">
                        <a:lnSpc>
                          <a:spcPct val="100000"/>
                        </a:lnSpc>
                        <a:spcBef>
                          <a:spcPts val="1630"/>
                        </a:spcBef>
                      </a:pPr>
                      <a:r>
                        <a:rPr sz="2100" b="1" spc="-10" dirty="0">
                          <a:solidFill>
                            <a:srgbClr val="0000CC"/>
                          </a:solidFill>
                          <a:latin typeface="Arial"/>
                          <a:cs typeface="Arial"/>
                        </a:rPr>
                        <a:t>Moderate  </a:t>
                      </a:r>
                      <a:r>
                        <a:rPr sz="2100" b="1" dirty="0">
                          <a:solidFill>
                            <a:srgbClr val="0000CC"/>
                          </a:solidFill>
                          <a:latin typeface="Arial"/>
                          <a:cs typeface="Arial"/>
                        </a:rPr>
                        <a:t>Freq</a:t>
                      </a:r>
                      <a:r>
                        <a:rPr sz="2100" b="1" spc="-10" dirty="0">
                          <a:solidFill>
                            <a:srgbClr val="0000CC"/>
                          </a:solidFill>
                          <a:latin typeface="Arial"/>
                          <a:cs typeface="Arial"/>
                        </a:rPr>
                        <a:t>u</a:t>
                      </a:r>
                      <a:r>
                        <a:rPr sz="2100" b="1" dirty="0">
                          <a:solidFill>
                            <a:srgbClr val="0000CC"/>
                          </a:solidFill>
                          <a:latin typeface="Arial"/>
                          <a:cs typeface="Arial"/>
                        </a:rPr>
                        <a:t>ency</a:t>
                      </a:r>
                      <a:endParaRPr sz="2100" dirty="0">
                        <a:latin typeface="Arial"/>
                        <a:cs typeface="Arial"/>
                      </a:endParaRPr>
                    </a:p>
                  </a:txBody>
                  <a:tcPr marL="0" marR="0" marT="0" marB="0">
                    <a:lnL w="9525">
                      <a:solidFill>
                        <a:srgbClr val="292934"/>
                      </a:solidFill>
                      <a:prstDash val="solid"/>
                    </a:lnL>
                    <a:lnR w="9525">
                      <a:solidFill>
                        <a:srgbClr val="292934"/>
                      </a:solidFill>
                      <a:prstDash val="solid"/>
                    </a:lnR>
                    <a:lnT w="9525">
                      <a:solidFill>
                        <a:srgbClr val="292934"/>
                      </a:solidFill>
                      <a:prstDash val="solid"/>
                    </a:lnT>
                    <a:lnB w="9525">
                      <a:solidFill>
                        <a:srgbClr val="292934"/>
                      </a:solidFill>
                      <a:prstDash val="solid"/>
                    </a:lnB>
                  </a:tcPr>
                </a:tc>
                <a:tc>
                  <a:txBody>
                    <a:bodyPr/>
                    <a:lstStyle/>
                    <a:p>
                      <a:pPr algn="ctr">
                        <a:lnSpc>
                          <a:spcPct val="100000"/>
                        </a:lnSpc>
                        <a:spcBef>
                          <a:spcPts val="125"/>
                        </a:spcBef>
                      </a:pPr>
                      <a:r>
                        <a:rPr sz="2100" b="1" spc="-10" dirty="0">
                          <a:solidFill>
                            <a:srgbClr val="0000CC"/>
                          </a:solidFill>
                          <a:latin typeface="Arial"/>
                          <a:cs typeface="Arial"/>
                        </a:rPr>
                        <a:t>Environmental</a:t>
                      </a:r>
                      <a:r>
                        <a:rPr sz="2100" b="1" spc="5" dirty="0">
                          <a:solidFill>
                            <a:srgbClr val="0000CC"/>
                          </a:solidFill>
                          <a:latin typeface="Arial"/>
                          <a:cs typeface="Arial"/>
                        </a:rPr>
                        <a:t> </a:t>
                      </a:r>
                      <a:r>
                        <a:rPr sz="2100" b="1" spc="-10" dirty="0">
                          <a:solidFill>
                            <a:srgbClr val="0000CC"/>
                          </a:solidFill>
                          <a:latin typeface="Arial"/>
                          <a:cs typeface="Arial"/>
                        </a:rPr>
                        <a:t>control</a:t>
                      </a:r>
                      <a:endParaRPr sz="2100" dirty="0">
                        <a:latin typeface="Arial"/>
                        <a:cs typeface="Arial"/>
                      </a:endParaRPr>
                    </a:p>
                  </a:txBody>
                  <a:tcPr marL="0" marR="0" marT="15875" marB="0">
                    <a:lnL w="9525">
                      <a:solidFill>
                        <a:srgbClr val="292934"/>
                      </a:solidFill>
                      <a:prstDash val="solid"/>
                    </a:lnL>
                    <a:lnR w="9525">
                      <a:solidFill>
                        <a:srgbClr val="292934"/>
                      </a:solidFill>
                      <a:prstDash val="solid"/>
                    </a:lnR>
                    <a:lnT w="9525">
                      <a:solidFill>
                        <a:srgbClr val="292934"/>
                      </a:solidFill>
                      <a:prstDash val="solid"/>
                    </a:lnT>
                    <a:lnB w="9525">
                      <a:solidFill>
                        <a:srgbClr val="292934"/>
                      </a:solidFill>
                      <a:prstDash val="solid"/>
                    </a:lnB>
                  </a:tcPr>
                </a:tc>
                <a:tc>
                  <a:txBody>
                    <a:bodyPr/>
                    <a:lstStyle/>
                    <a:p>
                      <a:pPr marR="612775" algn="r">
                        <a:lnSpc>
                          <a:spcPct val="100000"/>
                        </a:lnSpc>
                        <a:spcBef>
                          <a:spcPts val="125"/>
                        </a:spcBef>
                      </a:pPr>
                      <a:r>
                        <a:rPr sz="2100" b="1" spc="-5" dirty="0">
                          <a:solidFill>
                            <a:srgbClr val="0000CC"/>
                          </a:solidFill>
                          <a:latin typeface="Arial"/>
                          <a:cs typeface="Arial"/>
                        </a:rPr>
                        <a:t>29</a:t>
                      </a:r>
                      <a:endParaRPr sz="2100" dirty="0">
                        <a:latin typeface="Arial"/>
                        <a:cs typeface="Arial"/>
                      </a:endParaRPr>
                    </a:p>
                  </a:txBody>
                  <a:tcPr marL="0" marR="0" marT="15875" marB="0">
                    <a:lnL w="9525">
                      <a:solidFill>
                        <a:srgbClr val="292934"/>
                      </a:solidFill>
                      <a:prstDash val="solid"/>
                    </a:lnL>
                    <a:lnR w="9525">
                      <a:solidFill>
                        <a:srgbClr val="292934"/>
                      </a:solidFill>
                      <a:prstDash val="solid"/>
                    </a:lnR>
                    <a:lnT w="9525">
                      <a:solidFill>
                        <a:srgbClr val="292934"/>
                      </a:solidFill>
                      <a:prstDash val="solid"/>
                    </a:lnT>
                    <a:lnB w="9525">
                      <a:solidFill>
                        <a:srgbClr val="292934"/>
                      </a:solidFill>
                      <a:prstDash val="solid"/>
                    </a:lnB>
                  </a:tcPr>
                </a:tc>
                <a:extLst>
                  <a:ext uri="{0D108BD9-81ED-4DB2-BD59-A6C34878D82A}">
                    <a16:rowId xmlns:a16="http://schemas.microsoft.com/office/drawing/2014/main" val="10002"/>
                  </a:ext>
                </a:extLst>
              </a:tr>
              <a:tr h="686092">
                <a:tc vMerge="1">
                  <a:txBody>
                    <a:bodyPr/>
                    <a:lstStyle/>
                    <a:p>
                      <a:endParaRPr/>
                    </a:p>
                  </a:txBody>
                  <a:tcPr marL="0" marR="0" marT="0" marB="0">
                    <a:lnL w="9525">
                      <a:solidFill>
                        <a:srgbClr val="292934"/>
                      </a:solidFill>
                      <a:prstDash val="solid"/>
                    </a:lnL>
                    <a:lnR w="9525">
                      <a:solidFill>
                        <a:srgbClr val="292934"/>
                      </a:solidFill>
                      <a:prstDash val="solid"/>
                    </a:lnR>
                    <a:lnT w="9525">
                      <a:solidFill>
                        <a:srgbClr val="292934"/>
                      </a:solidFill>
                      <a:prstDash val="solid"/>
                    </a:lnT>
                    <a:lnB w="9525">
                      <a:solidFill>
                        <a:srgbClr val="292934"/>
                      </a:solidFill>
                      <a:prstDash val="solid"/>
                    </a:lnB>
                  </a:tcPr>
                </a:tc>
                <a:tc>
                  <a:txBody>
                    <a:bodyPr/>
                    <a:lstStyle/>
                    <a:p>
                      <a:pPr marL="302895" marR="295910" indent="27305">
                        <a:lnSpc>
                          <a:spcPct val="100000"/>
                        </a:lnSpc>
                        <a:spcBef>
                          <a:spcPts val="125"/>
                        </a:spcBef>
                      </a:pPr>
                      <a:r>
                        <a:rPr sz="2100" b="1" spc="-5" dirty="0">
                          <a:solidFill>
                            <a:srgbClr val="0000CC"/>
                          </a:solidFill>
                          <a:latin typeface="Arial"/>
                          <a:cs typeface="Arial"/>
                        </a:rPr>
                        <a:t>Soil fertility and crop  nutrient</a:t>
                      </a:r>
                      <a:r>
                        <a:rPr sz="2100" b="1" spc="-50" dirty="0">
                          <a:solidFill>
                            <a:srgbClr val="0000CC"/>
                          </a:solidFill>
                          <a:latin typeface="Arial"/>
                          <a:cs typeface="Arial"/>
                        </a:rPr>
                        <a:t> </a:t>
                      </a:r>
                      <a:r>
                        <a:rPr sz="2100" b="1" spc="-10" dirty="0">
                          <a:solidFill>
                            <a:srgbClr val="0000CC"/>
                          </a:solidFill>
                          <a:latin typeface="Arial"/>
                          <a:cs typeface="Arial"/>
                        </a:rPr>
                        <a:t>management</a:t>
                      </a:r>
                      <a:endParaRPr sz="2100" dirty="0">
                        <a:latin typeface="Arial"/>
                        <a:cs typeface="Arial"/>
                      </a:endParaRPr>
                    </a:p>
                  </a:txBody>
                  <a:tcPr marL="0" marR="0" marT="15875" marB="0">
                    <a:lnL w="9525">
                      <a:solidFill>
                        <a:srgbClr val="292934"/>
                      </a:solidFill>
                      <a:prstDash val="solid"/>
                    </a:lnL>
                    <a:lnR w="9525">
                      <a:solidFill>
                        <a:srgbClr val="292934"/>
                      </a:solidFill>
                      <a:prstDash val="solid"/>
                    </a:lnR>
                    <a:lnT w="9525">
                      <a:solidFill>
                        <a:srgbClr val="292934"/>
                      </a:solidFill>
                      <a:prstDash val="solid"/>
                    </a:lnT>
                    <a:lnB w="9525">
                      <a:solidFill>
                        <a:srgbClr val="292934"/>
                      </a:solidFill>
                      <a:prstDash val="solid"/>
                    </a:lnB>
                    <a:solidFill>
                      <a:srgbClr val="92A199">
                        <a:alpha val="19999"/>
                      </a:srgbClr>
                    </a:solidFill>
                  </a:tcPr>
                </a:tc>
                <a:tc>
                  <a:txBody>
                    <a:bodyPr/>
                    <a:lstStyle/>
                    <a:p>
                      <a:pPr marR="612775" algn="r">
                        <a:lnSpc>
                          <a:spcPct val="100000"/>
                        </a:lnSpc>
                        <a:spcBef>
                          <a:spcPts val="1385"/>
                        </a:spcBef>
                      </a:pPr>
                      <a:r>
                        <a:rPr sz="2100" b="1" spc="-5" dirty="0">
                          <a:solidFill>
                            <a:srgbClr val="0000CC"/>
                          </a:solidFill>
                          <a:latin typeface="Arial"/>
                          <a:cs typeface="Arial"/>
                        </a:rPr>
                        <a:t>28</a:t>
                      </a:r>
                      <a:endParaRPr sz="2100" dirty="0">
                        <a:latin typeface="Arial"/>
                        <a:cs typeface="Arial"/>
                      </a:endParaRPr>
                    </a:p>
                  </a:txBody>
                  <a:tcPr marL="0" marR="0" marT="175895" marB="0">
                    <a:lnL w="9525">
                      <a:solidFill>
                        <a:srgbClr val="292934"/>
                      </a:solidFill>
                      <a:prstDash val="solid"/>
                    </a:lnL>
                    <a:lnR w="9525">
                      <a:solidFill>
                        <a:srgbClr val="292934"/>
                      </a:solidFill>
                      <a:prstDash val="solid"/>
                    </a:lnR>
                    <a:lnT w="9525">
                      <a:solidFill>
                        <a:srgbClr val="292934"/>
                      </a:solidFill>
                      <a:prstDash val="solid"/>
                    </a:lnT>
                    <a:lnB w="9525">
                      <a:solidFill>
                        <a:srgbClr val="292934"/>
                      </a:solidFill>
                      <a:prstDash val="solid"/>
                    </a:lnB>
                    <a:solidFill>
                      <a:srgbClr val="92A199">
                        <a:alpha val="19999"/>
                      </a:srgbClr>
                    </a:solidFill>
                  </a:tcPr>
                </a:tc>
                <a:extLst>
                  <a:ext uri="{0D108BD9-81ED-4DB2-BD59-A6C34878D82A}">
                    <a16:rowId xmlns:a16="http://schemas.microsoft.com/office/drawing/2014/main" val="10003"/>
                  </a:ext>
                </a:extLst>
              </a:tr>
              <a:tr h="686092">
                <a:tc vMerge="1">
                  <a:txBody>
                    <a:bodyPr/>
                    <a:lstStyle/>
                    <a:p>
                      <a:endParaRPr/>
                    </a:p>
                  </a:txBody>
                  <a:tcPr marL="0" marR="0" marT="0" marB="0">
                    <a:lnL w="9525">
                      <a:solidFill>
                        <a:srgbClr val="292934"/>
                      </a:solidFill>
                      <a:prstDash val="solid"/>
                    </a:lnL>
                    <a:lnR w="9525">
                      <a:solidFill>
                        <a:srgbClr val="292934"/>
                      </a:solidFill>
                      <a:prstDash val="solid"/>
                    </a:lnR>
                    <a:lnT w="9525">
                      <a:solidFill>
                        <a:srgbClr val="292934"/>
                      </a:solidFill>
                      <a:prstDash val="solid"/>
                    </a:lnT>
                    <a:lnB w="9525">
                      <a:solidFill>
                        <a:srgbClr val="292934"/>
                      </a:solidFill>
                      <a:prstDash val="solid"/>
                    </a:lnB>
                  </a:tcPr>
                </a:tc>
                <a:tc>
                  <a:txBody>
                    <a:bodyPr/>
                    <a:lstStyle/>
                    <a:p>
                      <a:pPr marL="1077595" marR="554355" indent="-517525">
                        <a:lnSpc>
                          <a:spcPct val="100000"/>
                        </a:lnSpc>
                        <a:spcBef>
                          <a:spcPts val="125"/>
                        </a:spcBef>
                      </a:pPr>
                      <a:r>
                        <a:rPr sz="2100" b="1" spc="-5" dirty="0">
                          <a:solidFill>
                            <a:srgbClr val="0000CC"/>
                          </a:solidFill>
                          <a:latin typeface="Arial"/>
                          <a:cs typeface="Arial"/>
                        </a:rPr>
                        <a:t>Crop and</a:t>
                      </a:r>
                      <a:r>
                        <a:rPr sz="2100" b="1" spc="-95" dirty="0">
                          <a:solidFill>
                            <a:srgbClr val="0000CC"/>
                          </a:solidFill>
                          <a:latin typeface="Arial"/>
                          <a:cs typeface="Arial"/>
                        </a:rPr>
                        <a:t> </a:t>
                      </a:r>
                      <a:r>
                        <a:rPr sz="2100" b="1" spc="-5" dirty="0">
                          <a:solidFill>
                            <a:srgbClr val="0000CC"/>
                          </a:solidFill>
                          <a:latin typeface="Arial"/>
                          <a:cs typeface="Arial"/>
                        </a:rPr>
                        <a:t>cultivar  selection</a:t>
                      </a:r>
                      <a:endParaRPr sz="2100" dirty="0">
                        <a:latin typeface="Arial"/>
                        <a:cs typeface="Arial"/>
                      </a:endParaRPr>
                    </a:p>
                  </a:txBody>
                  <a:tcPr marL="0" marR="0" marT="15875" marB="0">
                    <a:lnL w="9525">
                      <a:solidFill>
                        <a:srgbClr val="292934"/>
                      </a:solidFill>
                      <a:prstDash val="solid"/>
                    </a:lnL>
                    <a:lnR w="9525">
                      <a:solidFill>
                        <a:srgbClr val="292934"/>
                      </a:solidFill>
                      <a:prstDash val="solid"/>
                    </a:lnR>
                    <a:lnT w="9525">
                      <a:solidFill>
                        <a:srgbClr val="292934"/>
                      </a:solidFill>
                      <a:prstDash val="solid"/>
                    </a:lnT>
                    <a:lnB w="9525">
                      <a:solidFill>
                        <a:srgbClr val="292934"/>
                      </a:solidFill>
                      <a:prstDash val="solid"/>
                    </a:lnB>
                  </a:tcPr>
                </a:tc>
                <a:tc>
                  <a:txBody>
                    <a:bodyPr/>
                    <a:lstStyle/>
                    <a:p>
                      <a:pPr marR="612775" algn="r">
                        <a:lnSpc>
                          <a:spcPct val="100000"/>
                        </a:lnSpc>
                        <a:spcBef>
                          <a:spcPts val="1385"/>
                        </a:spcBef>
                      </a:pPr>
                      <a:r>
                        <a:rPr sz="2100" b="1" spc="-5" dirty="0">
                          <a:solidFill>
                            <a:srgbClr val="0000CC"/>
                          </a:solidFill>
                          <a:latin typeface="Arial"/>
                          <a:cs typeface="Arial"/>
                        </a:rPr>
                        <a:t>27</a:t>
                      </a:r>
                      <a:endParaRPr sz="2100" dirty="0">
                        <a:latin typeface="Arial"/>
                        <a:cs typeface="Arial"/>
                      </a:endParaRPr>
                    </a:p>
                  </a:txBody>
                  <a:tcPr marL="0" marR="0" marT="175895" marB="0">
                    <a:lnL w="9525">
                      <a:solidFill>
                        <a:srgbClr val="292934"/>
                      </a:solidFill>
                      <a:prstDash val="solid"/>
                    </a:lnL>
                    <a:lnR w="9525">
                      <a:solidFill>
                        <a:srgbClr val="292934"/>
                      </a:solidFill>
                      <a:prstDash val="solid"/>
                    </a:lnR>
                    <a:lnT w="9525">
                      <a:solidFill>
                        <a:srgbClr val="292934"/>
                      </a:solidFill>
                      <a:prstDash val="solid"/>
                    </a:lnT>
                    <a:lnB w="9525">
                      <a:solidFill>
                        <a:srgbClr val="292934"/>
                      </a:solidFill>
                      <a:prstDash val="solid"/>
                    </a:lnB>
                  </a:tcPr>
                </a:tc>
                <a:extLst>
                  <a:ext uri="{0D108BD9-81ED-4DB2-BD59-A6C34878D82A}">
                    <a16:rowId xmlns:a16="http://schemas.microsoft.com/office/drawing/2014/main" val="10004"/>
                  </a:ext>
                </a:extLst>
              </a:tr>
              <a:tr h="366979">
                <a:tc rowSpan="2">
                  <a:txBody>
                    <a:bodyPr/>
                    <a:lstStyle/>
                    <a:p>
                      <a:pPr marL="81280" marR="73660" indent="405765">
                        <a:lnSpc>
                          <a:spcPct val="100000"/>
                        </a:lnSpc>
                        <a:spcBef>
                          <a:spcPts val="1570"/>
                        </a:spcBef>
                      </a:pPr>
                      <a:r>
                        <a:rPr sz="2100" b="1" spc="-10" dirty="0">
                          <a:solidFill>
                            <a:srgbClr val="0000CC"/>
                          </a:solidFill>
                          <a:latin typeface="Arial"/>
                          <a:cs typeface="Arial"/>
                        </a:rPr>
                        <a:t>Low  </a:t>
                      </a:r>
                      <a:r>
                        <a:rPr sz="2100" b="1" dirty="0">
                          <a:solidFill>
                            <a:srgbClr val="0000CC"/>
                          </a:solidFill>
                          <a:latin typeface="Arial"/>
                          <a:cs typeface="Arial"/>
                        </a:rPr>
                        <a:t>Freq</a:t>
                      </a:r>
                      <a:r>
                        <a:rPr sz="2100" b="1" spc="-10" dirty="0">
                          <a:solidFill>
                            <a:srgbClr val="0000CC"/>
                          </a:solidFill>
                          <a:latin typeface="Arial"/>
                          <a:cs typeface="Arial"/>
                        </a:rPr>
                        <a:t>u</a:t>
                      </a:r>
                      <a:r>
                        <a:rPr sz="2100" b="1" dirty="0">
                          <a:solidFill>
                            <a:srgbClr val="0000CC"/>
                          </a:solidFill>
                          <a:latin typeface="Arial"/>
                          <a:cs typeface="Arial"/>
                        </a:rPr>
                        <a:t>ency</a:t>
                      </a:r>
                      <a:endParaRPr sz="2100" dirty="0">
                        <a:latin typeface="Arial"/>
                        <a:cs typeface="Arial"/>
                      </a:endParaRPr>
                    </a:p>
                  </a:txBody>
                  <a:tcPr marL="0" marR="0" marT="199390" marB="0">
                    <a:lnL w="9525">
                      <a:solidFill>
                        <a:srgbClr val="292934"/>
                      </a:solidFill>
                      <a:prstDash val="solid"/>
                    </a:lnL>
                    <a:lnR w="9525">
                      <a:solidFill>
                        <a:srgbClr val="292934"/>
                      </a:solidFill>
                      <a:prstDash val="solid"/>
                    </a:lnR>
                    <a:lnT w="9525">
                      <a:solidFill>
                        <a:srgbClr val="292934"/>
                      </a:solidFill>
                      <a:prstDash val="solid"/>
                    </a:lnT>
                    <a:lnB w="9525" cap="flat" cmpd="sng" algn="ctr">
                      <a:solidFill>
                        <a:srgbClr val="292934"/>
                      </a:solidFill>
                      <a:prstDash val="solid"/>
                      <a:round/>
                      <a:headEnd type="none" w="med" len="med"/>
                      <a:tailEnd type="none" w="med" len="med"/>
                    </a:lnB>
                    <a:solidFill>
                      <a:srgbClr val="92A199">
                        <a:alpha val="19999"/>
                      </a:srgbClr>
                    </a:solidFill>
                  </a:tcPr>
                </a:tc>
                <a:tc>
                  <a:txBody>
                    <a:bodyPr/>
                    <a:lstStyle/>
                    <a:p>
                      <a:pPr algn="ctr">
                        <a:lnSpc>
                          <a:spcPct val="100000"/>
                        </a:lnSpc>
                        <a:spcBef>
                          <a:spcPts val="125"/>
                        </a:spcBef>
                      </a:pPr>
                      <a:r>
                        <a:rPr sz="2100" b="1" spc="-5" dirty="0">
                          <a:solidFill>
                            <a:srgbClr val="0000CC"/>
                          </a:solidFill>
                          <a:latin typeface="Arial"/>
                          <a:cs typeface="Arial"/>
                        </a:rPr>
                        <a:t>Crop</a:t>
                      </a:r>
                      <a:r>
                        <a:rPr sz="2100" b="1" spc="-15" dirty="0">
                          <a:solidFill>
                            <a:srgbClr val="0000CC"/>
                          </a:solidFill>
                          <a:latin typeface="Arial"/>
                          <a:cs typeface="Arial"/>
                        </a:rPr>
                        <a:t> </a:t>
                      </a:r>
                      <a:r>
                        <a:rPr sz="2100" b="1" spc="-5" dirty="0">
                          <a:solidFill>
                            <a:srgbClr val="0000CC"/>
                          </a:solidFill>
                          <a:latin typeface="Arial"/>
                          <a:cs typeface="Arial"/>
                        </a:rPr>
                        <a:t>rotations</a:t>
                      </a:r>
                      <a:endParaRPr sz="2100" dirty="0">
                        <a:latin typeface="Arial"/>
                        <a:cs typeface="Arial"/>
                      </a:endParaRPr>
                    </a:p>
                  </a:txBody>
                  <a:tcPr marL="0" marR="0" marT="15875" marB="0">
                    <a:lnL w="9525">
                      <a:solidFill>
                        <a:srgbClr val="292934"/>
                      </a:solidFill>
                      <a:prstDash val="solid"/>
                    </a:lnL>
                    <a:lnR w="9525">
                      <a:solidFill>
                        <a:srgbClr val="292934"/>
                      </a:solidFill>
                      <a:prstDash val="solid"/>
                    </a:lnR>
                    <a:lnT w="9525">
                      <a:solidFill>
                        <a:srgbClr val="292934"/>
                      </a:solidFill>
                      <a:prstDash val="solid"/>
                    </a:lnT>
                    <a:lnB w="9525">
                      <a:solidFill>
                        <a:srgbClr val="292934"/>
                      </a:solidFill>
                      <a:prstDash val="solid"/>
                    </a:lnB>
                    <a:solidFill>
                      <a:srgbClr val="92A199">
                        <a:alpha val="19999"/>
                      </a:srgbClr>
                    </a:solidFill>
                  </a:tcPr>
                </a:tc>
                <a:tc>
                  <a:txBody>
                    <a:bodyPr/>
                    <a:lstStyle/>
                    <a:p>
                      <a:pPr marR="612775" algn="r">
                        <a:lnSpc>
                          <a:spcPct val="100000"/>
                        </a:lnSpc>
                        <a:spcBef>
                          <a:spcPts val="125"/>
                        </a:spcBef>
                      </a:pPr>
                      <a:r>
                        <a:rPr sz="2100" b="1" spc="-5" dirty="0">
                          <a:solidFill>
                            <a:srgbClr val="0000CC"/>
                          </a:solidFill>
                          <a:latin typeface="Arial"/>
                          <a:cs typeface="Arial"/>
                        </a:rPr>
                        <a:t>15</a:t>
                      </a:r>
                      <a:endParaRPr sz="2100" dirty="0">
                        <a:latin typeface="Arial"/>
                        <a:cs typeface="Arial"/>
                      </a:endParaRPr>
                    </a:p>
                  </a:txBody>
                  <a:tcPr marL="0" marR="0" marT="15875" marB="0">
                    <a:lnL w="9525">
                      <a:solidFill>
                        <a:srgbClr val="292934"/>
                      </a:solidFill>
                      <a:prstDash val="solid"/>
                    </a:lnL>
                    <a:lnR w="9525">
                      <a:solidFill>
                        <a:srgbClr val="292934"/>
                      </a:solidFill>
                      <a:prstDash val="solid"/>
                    </a:lnR>
                    <a:lnT w="9525">
                      <a:solidFill>
                        <a:srgbClr val="292934"/>
                      </a:solidFill>
                      <a:prstDash val="solid"/>
                    </a:lnT>
                    <a:lnB w="9525">
                      <a:solidFill>
                        <a:srgbClr val="292934"/>
                      </a:solidFill>
                      <a:prstDash val="solid"/>
                    </a:lnB>
                    <a:solidFill>
                      <a:srgbClr val="92A199">
                        <a:alpha val="19999"/>
                      </a:srgbClr>
                    </a:solidFill>
                  </a:tcPr>
                </a:tc>
                <a:extLst>
                  <a:ext uri="{0D108BD9-81ED-4DB2-BD59-A6C34878D82A}">
                    <a16:rowId xmlns:a16="http://schemas.microsoft.com/office/drawing/2014/main" val="10005"/>
                  </a:ext>
                </a:extLst>
              </a:tr>
              <a:tr h="686092">
                <a:tc vMerge="1">
                  <a:txBody>
                    <a:bodyPr/>
                    <a:lstStyle/>
                    <a:p>
                      <a:endParaRPr/>
                    </a:p>
                  </a:txBody>
                  <a:tcPr marL="0" marR="0" marT="199390" marB="0">
                    <a:lnL w="9525">
                      <a:solidFill>
                        <a:srgbClr val="292934"/>
                      </a:solidFill>
                      <a:prstDash val="solid"/>
                    </a:lnL>
                    <a:lnR w="9525">
                      <a:solidFill>
                        <a:srgbClr val="292934"/>
                      </a:solidFill>
                      <a:prstDash val="solid"/>
                    </a:lnR>
                    <a:lnT w="9525">
                      <a:solidFill>
                        <a:srgbClr val="292934"/>
                      </a:solidFill>
                      <a:prstDash val="solid"/>
                    </a:lnT>
                    <a:lnB w="9525">
                      <a:solidFill>
                        <a:srgbClr val="292934"/>
                      </a:solidFill>
                      <a:prstDash val="solid"/>
                    </a:lnB>
                    <a:solidFill>
                      <a:srgbClr val="92A199">
                        <a:alpha val="19999"/>
                      </a:srgbClr>
                    </a:solidFill>
                  </a:tcPr>
                </a:tc>
                <a:tc>
                  <a:txBody>
                    <a:bodyPr/>
                    <a:lstStyle/>
                    <a:p>
                      <a:pPr marL="545465" marR="538480" indent="147955">
                        <a:lnSpc>
                          <a:spcPct val="100000"/>
                        </a:lnSpc>
                        <a:spcBef>
                          <a:spcPts val="125"/>
                        </a:spcBef>
                      </a:pPr>
                      <a:r>
                        <a:rPr sz="2100" b="1" spc="-5" dirty="0">
                          <a:solidFill>
                            <a:srgbClr val="0000CC"/>
                          </a:solidFill>
                          <a:latin typeface="Arial"/>
                          <a:cs typeface="Arial"/>
                        </a:rPr>
                        <a:t>Pollinators and  beneficial</a:t>
                      </a:r>
                      <a:r>
                        <a:rPr sz="2100" b="1" spc="-80" dirty="0">
                          <a:solidFill>
                            <a:srgbClr val="0000CC"/>
                          </a:solidFill>
                          <a:latin typeface="Arial"/>
                          <a:cs typeface="Arial"/>
                        </a:rPr>
                        <a:t> </a:t>
                      </a:r>
                      <a:r>
                        <a:rPr sz="2100" b="1" spc="-5" dirty="0">
                          <a:solidFill>
                            <a:srgbClr val="0000CC"/>
                          </a:solidFill>
                          <a:latin typeface="Arial"/>
                          <a:cs typeface="Arial"/>
                        </a:rPr>
                        <a:t>insects</a:t>
                      </a:r>
                      <a:endParaRPr sz="2100" dirty="0">
                        <a:latin typeface="Arial"/>
                        <a:cs typeface="Arial"/>
                      </a:endParaRPr>
                    </a:p>
                  </a:txBody>
                  <a:tcPr marL="0" marR="0" marT="15875" marB="0">
                    <a:lnL w="9525">
                      <a:solidFill>
                        <a:srgbClr val="292934"/>
                      </a:solidFill>
                      <a:prstDash val="solid"/>
                    </a:lnL>
                    <a:lnR w="9525">
                      <a:solidFill>
                        <a:srgbClr val="292934"/>
                      </a:solidFill>
                      <a:prstDash val="solid"/>
                    </a:lnR>
                    <a:lnT w="9525">
                      <a:solidFill>
                        <a:srgbClr val="292934"/>
                      </a:solidFill>
                      <a:prstDash val="solid"/>
                    </a:lnT>
                    <a:lnB w="9525" cap="flat" cmpd="sng" algn="ctr">
                      <a:solidFill>
                        <a:srgbClr val="292934"/>
                      </a:solidFill>
                      <a:prstDash val="solid"/>
                      <a:round/>
                      <a:headEnd type="none" w="med" len="med"/>
                      <a:tailEnd type="none" w="med" len="med"/>
                    </a:lnB>
                  </a:tcPr>
                </a:tc>
                <a:tc>
                  <a:txBody>
                    <a:bodyPr/>
                    <a:lstStyle/>
                    <a:p>
                      <a:pPr marR="612775" algn="r">
                        <a:lnSpc>
                          <a:spcPct val="100000"/>
                        </a:lnSpc>
                        <a:spcBef>
                          <a:spcPts val="1385"/>
                        </a:spcBef>
                      </a:pPr>
                      <a:r>
                        <a:rPr sz="2100" b="1" spc="-5" dirty="0">
                          <a:solidFill>
                            <a:srgbClr val="0000CC"/>
                          </a:solidFill>
                          <a:latin typeface="Arial"/>
                          <a:cs typeface="Arial"/>
                        </a:rPr>
                        <a:t>15</a:t>
                      </a:r>
                      <a:endParaRPr sz="2100" dirty="0">
                        <a:latin typeface="Arial"/>
                        <a:cs typeface="Arial"/>
                      </a:endParaRPr>
                    </a:p>
                  </a:txBody>
                  <a:tcPr marL="0" marR="0" marT="175895" marB="0">
                    <a:lnL w="9525">
                      <a:solidFill>
                        <a:srgbClr val="292934"/>
                      </a:solidFill>
                      <a:prstDash val="solid"/>
                    </a:lnL>
                    <a:lnR w="9525">
                      <a:solidFill>
                        <a:srgbClr val="292934"/>
                      </a:solidFill>
                      <a:prstDash val="solid"/>
                    </a:lnR>
                    <a:lnT w="9525">
                      <a:solidFill>
                        <a:srgbClr val="292934"/>
                      </a:solidFill>
                      <a:prstDash val="solid"/>
                    </a:lnT>
                    <a:lnB w="9525" cap="flat" cmpd="sng" algn="ctr">
                      <a:solidFill>
                        <a:srgbClr val="292934"/>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0" name="object 10"/>
          <p:cNvSpPr txBox="1"/>
          <p:nvPr/>
        </p:nvSpPr>
        <p:spPr>
          <a:xfrm>
            <a:off x="13716990" y="7616154"/>
            <a:ext cx="5858510" cy="377190"/>
          </a:xfrm>
          <a:prstGeom prst="rect">
            <a:avLst/>
          </a:prstGeom>
        </p:spPr>
        <p:txBody>
          <a:bodyPr vert="horz" wrap="square" lIns="0" tIns="13335" rIns="0" bIns="0" rtlCol="0">
            <a:spAutoFit/>
          </a:bodyPr>
          <a:lstStyle/>
          <a:p>
            <a:pPr marL="12700">
              <a:lnSpc>
                <a:spcPct val="100000"/>
              </a:lnSpc>
              <a:spcBef>
                <a:spcPts val="105"/>
              </a:spcBef>
            </a:pPr>
            <a:r>
              <a:rPr sz="2300" b="1" spc="-35" dirty="0">
                <a:solidFill>
                  <a:srgbClr val="0000CC"/>
                </a:solidFill>
                <a:latin typeface="Arial"/>
                <a:cs typeface="Arial"/>
              </a:rPr>
              <a:t>Table </a:t>
            </a:r>
            <a:r>
              <a:rPr sz="2300" b="1" dirty="0">
                <a:solidFill>
                  <a:srgbClr val="0000CC"/>
                </a:solidFill>
                <a:latin typeface="Arial"/>
                <a:cs typeface="Arial"/>
              </a:rPr>
              <a:t>2: Ranking of most profitable</a:t>
            </a:r>
            <a:r>
              <a:rPr sz="2300" b="1" spc="5" dirty="0">
                <a:solidFill>
                  <a:srgbClr val="0000CC"/>
                </a:solidFill>
                <a:latin typeface="Arial"/>
                <a:cs typeface="Arial"/>
              </a:rPr>
              <a:t> </a:t>
            </a:r>
            <a:r>
              <a:rPr sz="2300" b="1" dirty="0">
                <a:solidFill>
                  <a:srgbClr val="0000CC"/>
                </a:solidFill>
                <a:latin typeface="Arial"/>
                <a:cs typeface="Arial"/>
              </a:rPr>
              <a:t>crops.</a:t>
            </a:r>
            <a:endParaRPr sz="2300">
              <a:latin typeface="Arial"/>
              <a:cs typeface="Arial"/>
            </a:endParaRPr>
          </a:p>
        </p:txBody>
      </p:sp>
      <p:graphicFrame>
        <p:nvGraphicFramePr>
          <p:cNvPr id="20" name="object 20"/>
          <p:cNvGraphicFramePr>
            <a:graphicFrameLocks noGrp="1"/>
          </p:cNvGraphicFramePr>
          <p:nvPr>
            <p:extLst>
              <p:ext uri="{D42A27DB-BD31-4B8C-83A1-F6EECF244321}">
                <p14:modId xmlns:p14="http://schemas.microsoft.com/office/powerpoint/2010/main" val="3150333862"/>
              </p:ext>
            </p:extLst>
          </p:nvPr>
        </p:nvGraphicFramePr>
        <p:xfrm>
          <a:off x="13604439" y="8000620"/>
          <a:ext cx="6132194" cy="1893733"/>
        </p:xfrm>
        <a:graphic>
          <a:graphicData uri="http://schemas.openxmlformats.org/drawingml/2006/table">
            <a:tbl>
              <a:tblPr firstRow="1" bandRow="1">
                <a:tableStyleId>{2D5ABB26-0587-4C30-8999-92F81FD0307C}</a:tableStyleId>
              </a:tblPr>
              <a:tblGrid>
                <a:gridCol w="3923029">
                  <a:extLst>
                    <a:ext uri="{9D8B030D-6E8A-4147-A177-3AD203B41FA5}">
                      <a16:colId xmlns:a16="http://schemas.microsoft.com/office/drawing/2014/main" val="20000"/>
                    </a:ext>
                  </a:extLst>
                </a:gridCol>
                <a:gridCol w="2209165">
                  <a:extLst>
                    <a:ext uri="{9D8B030D-6E8A-4147-A177-3AD203B41FA5}">
                      <a16:colId xmlns:a16="http://schemas.microsoft.com/office/drawing/2014/main" val="20001"/>
                    </a:ext>
                  </a:extLst>
                </a:gridCol>
              </a:tblGrid>
              <a:tr h="618679">
                <a:tc>
                  <a:txBody>
                    <a:bodyPr/>
                    <a:lstStyle/>
                    <a:p>
                      <a:pPr marL="635" algn="ctr">
                        <a:lnSpc>
                          <a:spcPct val="100000"/>
                        </a:lnSpc>
                        <a:spcBef>
                          <a:spcPts val="1115"/>
                        </a:spcBef>
                      </a:pPr>
                      <a:r>
                        <a:rPr sz="2100" b="1" spc="-10" dirty="0">
                          <a:solidFill>
                            <a:srgbClr val="663300"/>
                          </a:solidFill>
                          <a:latin typeface="Arial"/>
                          <a:cs typeface="Arial"/>
                        </a:rPr>
                        <a:t>Most </a:t>
                      </a:r>
                      <a:r>
                        <a:rPr sz="2100" b="1" spc="-5" dirty="0">
                          <a:solidFill>
                            <a:srgbClr val="663300"/>
                          </a:solidFill>
                          <a:latin typeface="Arial"/>
                          <a:cs typeface="Arial"/>
                        </a:rPr>
                        <a:t>Profitable</a:t>
                      </a:r>
                      <a:r>
                        <a:rPr sz="2100" b="1" spc="10" dirty="0">
                          <a:solidFill>
                            <a:srgbClr val="663300"/>
                          </a:solidFill>
                          <a:latin typeface="Arial"/>
                          <a:cs typeface="Arial"/>
                        </a:rPr>
                        <a:t> </a:t>
                      </a:r>
                      <a:r>
                        <a:rPr sz="2100" b="1" spc="-5" dirty="0">
                          <a:solidFill>
                            <a:srgbClr val="663300"/>
                          </a:solidFill>
                          <a:latin typeface="Arial"/>
                          <a:cs typeface="Arial"/>
                        </a:rPr>
                        <a:t>Crops</a:t>
                      </a:r>
                      <a:endParaRPr sz="2100" dirty="0">
                        <a:latin typeface="Arial"/>
                        <a:cs typeface="Arial"/>
                      </a:endParaRPr>
                    </a:p>
                  </a:txBody>
                  <a:tcPr marL="0" marR="0" marT="141605" marB="0">
                    <a:lnL w="9525">
                      <a:solidFill>
                        <a:srgbClr val="292934"/>
                      </a:solidFill>
                      <a:prstDash val="solid"/>
                    </a:lnL>
                    <a:lnR w="9525">
                      <a:solidFill>
                        <a:srgbClr val="292934"/>
                      </a:solidFill>
                      <a:prstDash val="solid"/>
                    </a:lnR>
                    <a:lnT w="9525">
                      <a:solidFill>
                        <a:srgbClr val="292934"/>
                      </a:solidFill>
                      <a:prstDash val="solid"/>
                    </a:lnT>
                    <a:lnB w="9525">
                      <a:solidFill>
                        <a:srgbClr val="292934"/>
                      </a:solidFill>
                      <a:prstDash val="solid"/>
                    </a:lnB>
                  </a:tcPr>
                </a:tc>
                <a:tc>
                  <a:txBody>
                    <a:bodyPr/>
                    <a:lstStyle/>
                    <a:p>
                      <a:pPr marL="1905" algn="ctr">
                        <a:lnSpc>
                          <a:spcPct val="100000"/>
                        </a:lnSpc>
                        <a:spcBef>
                          <a:spcPts val="1115"/>
                        </a:spcBef>
                      </a:pPr>
                      <a:r>
                        <a:rPr sz="2100" b="1" spc="-10" dirty="0">
                          <a:solidFill>
                            <a:srgbClr val="663300"/>
                          </a:solidFill>
                          <a:latin typeface="Arial"/>
                          <a:cs typeface="Arial"/>
                        </a:rPr>
                        <a:t>Ranking</a:t>
                      </a:r>
                      <a:endParaRPr sz="2100">
                        <a:latin typeface="Arial"/>
                        <a:cs typeface="Arial"/>
                      </a:endParaRPr>
                    </a:p>
                  </a:txBody>
                  <a:tcPr marL="0" marR="0" marT="141605" marB="0">
                    <a:lnL w="9525">
                      <a:solidFill>
                        <a:srgbClr val="292934"/>
                      </a:solidFill>
                      <a:prstDash val="solid"/>
                    </a:lnL>
                    <a:lnR w="9525">
                      <a:solidFill>
                        <a:srgbClr val="292934"/>
                      </a:solidFill>
                      <a:prstDash val="solid"/>
                    </a:lnR>
                    <a:lnT w="9525">
                      <a:solidFill>
                        <a:srgbClr val="292934"/>
                      </a:solidFill>
                      <a:prstDash val="solid"/>
                    </a:lnT>
                    <a:lnB w="9525">
                      <a:solidFill>
                        <a:srgbClr val="292934"/>
                      </a:solidFill>
                      <a:prstDash val="solid"/>
                    </a:lnB>
                  </a:tcPr>
                </a:tc>
                <a:extLst>
                  <a:ext uri="{0D108BD9-81ED-4DB2-BD59-A6C34878D82A}">
                    <a16:rowId xmlns:a16="http://schemas.microsoft.com/office/drawing/2014/main" val="10000"/>
                  </a:ext>
                </a:extLst>
              </a:tr>
              <a:tr h="425018">
                <a:tc>
                  <a:txBody>
                    <a:bodyPr/>
                    <a:lstStyle/>
                    <a:p>
                      <a:pPr marL="635" algn="ctr">
                        <a:lnSpc>
                          <a:spcPct val="100000"/>
                        </a:lnSpc>
                        <a:spcBef>
                          <a:spcPts val="355"/>
                        </a:spcBef>
                      </a:pPr>
                      <a:r>
                        <a:rPr sz="2100" b="1" spc="-5" dirty="0">
                          <a:solidFill>
                            <a:srgbClr val="0000CC"/>
                          </a:solidFill>
                          <a:latin typeface="Arial"/>
                          <a:cs typeface="Arial"/>
                        </a:rPr>
                        <a:t>Salad</a:t>
                      </a:r>
                      <a:r>
                        <a:rPr sz="2100" b="1" spc="-15" dirty="0">
                          <a:solidFill>
                            <a:srgbClr val="0000CC"/>
                          </a:solidFill>
                          <a:latin typeface="Arial"/>
                          <a:cs typeface="Arial"/>
                        </a:rPr>
                        <a:t> </a:t>
                      </a:r>
                      <a:r>
                        <a:rPr sz="2100" b="1" spc="-5" dirty="0">
                          <a:solidFill>
                            <a:srgbClr val="0000CC"/>
                          </a:solidFill>
                          <a:latin typeface="Arial"/>
                          <a:cs typeface="Arial"/>
                        </a:rPr>
                        <a:t>greens</a:t>
                      </a:r>
                      <a:endParaRPr sz="2100">
                        <a:latin typeface="Arial"/>
                        <a:cs typeface="Arial"/>
                      </a:endParaRPr>
                    </a:p>
                  </a:txBody>
                  <a:tcPr marL="0" marR="0" marT="45085" marB="0">
                    <a:lnL w="9525">
                      <a:solidFill>
                        <a:srgbClr val="292934"/>
                      </a:solidFill>
                      <a:prstDash val="solid"/>
                    </a:lnL>
                    <a:lnR w="9525">
                      <a:solidFill>
                        <a:srgbClr val="292934"/>
                      </a:solidFill>
                      <a:prstDash val="solid"/>
                    </a:lnR>
                    <a:lnT w="9525">
                      <a:solidFill>
                        <a:srgbClr val="292934"/>
                      </a:solidFill>
                      <a:prstDash val="solid"/>
                    </a:lnT>
                    <a:lnB w="9525">
                      <a:solidFill>
                        <a:srgbClr val="292934"/>
                      </a:solidFill>
                      <a:prstDash val="solid"/>
                    </a:lnB>
                    <a:solidFill>
                      <a:srgbClr val="92A199">
                        <a:alpha val="19999"/>
                      </a:srgbClr>
                    </a:solidFill>
                  </a:tcPr>
                </a:tc>
                <a:tc>
                  <a:txBody>
                    <a:bodyPr/>
                    <a:lstStyle/>
                    <a:p>
                      <a:pPr marL="635" algn="ctr">
                        <a:lnSpc>
                          <a:spcPct val="100000"/>
                        </a:lnSpc>
                        <a:spcBef>
                          <a:spcPts val="355"/>
                        </a:spcBef>
                      </a:pPr>
                      <a:r>
                        <a:rPr sz="2100" b="1" dirty="0">
                          <a:solidFill>
                            <a:srgbClr val="0000CC"/>
                          </a:solidFill>
                          <a:latin typeface="Arial"/>
                          <a:cs typeface="Arial"/>
                        </a:rPr>
                        <a:t>1</a:t>
                      </a:r>
                      <a:endParaRPr sz="2100">
                        <a:latin typeface="Arial"/>
                        <a:cs typeface="Arial"/>
                      </a:endParaRPr>
                    </a:p>
                  </a:txBody>
                  <a:tcPr marL="0" marR="0" marT="45085" marB="0">
                    <a:lnL w="9525">
                      <a:solidFill>
                        <a:srgbClr val="292934"/>
                      </a:solidFill>
                      <a:prstDash val="solid"/>
                    </a:lnL>
                    <a:lnR w="9525">
                      <a:solidFill>
                        <a:srgbClr val="292934"/>
                      </a:solidFill>
                      <a:prstDash val="solid"/>
                    </a:lnR>
                    <a:lnT w="9525">
                      <a:solidFill>
                        <a:srgbClr val="292934"/>
                      </a:solidFill>
                      <a:prstDash val="solid"/>
                    </a:lnT>
                    <a:lnB w="9525">
                      <a:solidFill>
                        <a:srgbClr val="292934"/>
                      </a:solidFill>
                      <a:prstDash val="solid"/>
                    </a:lnB>
                    <a:solidFill>
                      <a:srgbClr val="92A199">
                        <a:alpha val="19999"/>
                      </a:srgbClr>
                    </a:solidFill>
                  </a:tcPr>
                </a:tc>
                <a:extLst>
                  <a:ext uri="{0D108BD9-81ED-4DB2-BD59-A6C34878D82A}">
                    <a16:rowId xmlns:a16="http://schemas.microsoft.com/office/drawing/2014/main" val="10001"/>
                  </a:ext>
                </a:extLst>
              </a:tr>
              <a:tr h="425018">
                <a:tc>
                  <a:txBody>
                    <a:bodyPr/>
                    <a:lstStyle/>
                    <a:p>
                      <a:pPr marL="635" algn="ctr">
                        <a:lnSpc>
                          <a:spcPct val="100000"/>
                        </a:lnSpc>
                        <a:spcBef>
                          <a:spcPts val="355"/>
                        </a:spcBef>
                      </a:pPr>
                      <a:r>
                        <a:rPr sz="2100" b="1" spc="-30" dirty="0">
                          <a:solidFill>
                            <a:srgbClr val="0000CC"/>
                          </a:solidFill>
                          <a:latin typeface="Arial"/>
                          <a:cs typeface="Arial"/>
                        </a:rPr>
                        <a:t>Tomatoes</a:t>
                      </a:r>
                      <a:endParaRPr sz="2100">
                        <a:latin typeface="Arial"/>
                        <a:cs typeface="Arial"/>
                      </a:endParaRPr>
                    </a:p>
                  </a:txBody>
                  <a:tcPr marL="0" marR="0" marT="45085" marB="0">
                    <a:lnL w="9525">
                      <a:solidFill>
                        <a:srgbClr val="292934"/>
                      </a:solidFill>
                      <a:prstDash val="solid"/>
                    </a:lnL>
                    <a:lnR w="9525">
                      <a:solidFill>
                        <a:srgbClr val="292934"/>
                      </a:solidFill>
                      <a:prstDash val="solid"/>
                    </a:lnR>
                    <a:lnT w="9525">
                      <a:solidFill>
                        <a:srgbClr val="292934"/>
                      </a:solidFill>
                      <a:prstDash val="solid"/>
                    </a:lnT>
                    <a:lnB w="9525">
                      <a:solidFill>
                        <a:srgbClr val="292934"/>
                      </a:solidFill>
                      <a:prstDash val="solid"/>
                    </a:lnB>
                  </a:tcPr>
                </a:tc>
                <a:tc>
                  <a:txBody>
                    <a:bodyPr/>
                    <a:lstStyle/>
                    <a:p>
                      <a:pPr marL="635" algn="ctr">
                        <a:lnSpc>
                          <a:spcPct val="100000"/>
                        </a:lnSpc>
                        <a:spcBef>
                          <a:spcPts val="355"/>
                        </a:spcBef>
                      </a:pPr>
                      <a:r>
                        <a:rPr sz="2100" b="1" dirty="0">
                          <a:solidFill>
                            <a:srgbClr val="0000CC"/>
                          </a:solidFill>
                          <a:latin typeface="Arial"/>
                          <a:cs typeface="Arial"/>
                        </a:rPr>
                        <a:t>2</a:t>
                      </a:r>
                      <a:endParaRPr sz="2100">
                        <a:latin typeface="Arial"/>
                        <a:cs typeface="Arial"/>
                      </a:endParaRPr>
                    </a:p>
                  </a:txBody>
                  <a:tcPr marL="0" marR="0" marT="45085" marB="0">
                    <a:lnL w="9525">
                      <a:solidFill>
                        <a:srgbClr val="292934"/>
                      </a:solidFill>
                      <a:prstDash val="solid"/>
                    </a:lnL>
                    <a:lnR w="9525">
                      <a:solidFill>
                        <a:srgbClr val="292934"/>
                      </a:solidFill>
                      <a:prstDash val="solid"/>
                    </a:lnR>
                    <a:lnT w="9525">
                      <a:solidFill>
                        <a:srgbClr val="292934"/>
                      </a:solidFill>
                      <a:prstDash val="solid"/>
                    </a:lnT>
                    <a:lnB w="9525">
                      <a:solidFill>
                        <a:srgbClr val="292934"/>
                      </a:solidFill>
                      <a:prstDash val="solid"/>
                    </a:lnB>
                  </a:tcPr>
                </a:tc>
                <a:extLst>
                  <a:ext uri="{0D108BD9-81ED-4DB2-BD59-A6C34878D82A}">
                    <a16:rowId xmlns:a16="http://schemas.microsoft.com/office/drawing/2014/main" val="10002"/>
                  </a:ext>
                </a:extLst>
              </a:tr>
              <a:tr h="425018">
                <a:tc>
                  <a:txBody>
                    <a:bodyPr/>
                    <a:lstStyle/>
                    <a:p>
                      <a:pPr algn="ctr">
                        <a:lnSpc>
                          <a:spcPct val="100000"/>
                        </a:lnSpc>
                        <a:spcBef>
                          <a:spcPts val="355"/>
                        </a:spcBef>
                      </a:pPr>
                      <a:r>
                        <a:rPr sz="2100" b="1" spc="-10" dirty="0">
                          <a:solidFill>
                            <a:srgbClr val="0000CC"/>
                          </a:solidFill>
                          <a:latin typeface="Arial"/>
                          <a:cs typeface="Arial"/>
                        </a:rPr>
                        <a:t>Cucumbers</a:t>
                      </a:r>
                      <a:endParaRPr sz="2100" dirty="0">
                        <a:latin typeface="Arial"/>
                        <a:cs typeface="Arial"/>
                      </a:endParaRPr>
                    </a:p>
                  </a:txBody>
                  <a:tcPr marL="0" marR="0" marT="45085" marB="0">
                    <a:lnL w="9525">
                      <a:solidFill>
                        <a:srgbClr val="292934"/>
                      </a:solidFill>
                      <a:prstDash val="solid"/>
                    </a:lnL>
                    <a:lnR w="9525">
                      <a:solidFill>
                        <a:srgbClr val="292934"/>
                      </a:solidFill>
                      <a:prstDash val="solid"/>
                    </a:lnR>
                    <a:lnT w="9525">
                      <a:solidFill>
                        <a:srgbClr val="292934"/>
                      </a:solidFill>
                      <a:prstDash val="solid"/>
                    </a:lnT>
                    <a:lnB w="9525">
                      <a:solidFill>
                        <a:srgbClr val="292934"/>
                      </a:solidFill>
                      <a:prstDash val="solid"/>
                    </a:lnB>
                    <a:solidFill>
                      <a:srgbClr val="92A199">
                        <a:alpha val="19999"/>
                      </a:srgbClr>
                    </a:solidFill>
                  </a:tcPr>
                </a:tc>
                <a:tc>
                  <a:txBody>
                    <a:bodyPr/>
                    <a:lstStyle/>
                    <a:p>
                      <a:pPr marL="635" algn="ctr">
                        <a:lnSpc>
                          <a:spcPct val="100000"/>
                        </a:lnSpc>
                        <a:spcBef>
                          <a:spcPts val="355"/>
                        </a:spcBef>
                      </a:pPr>
                      <a:r>
                        <a:rPr sz="2100" b="1" dirty="0">
                          <a:solidFill>
                            <a:srgbClr val="0000CC"/>
                          </a:solidFill>
                          <a:latin typeface="Arial"/>
                          <a:cs typeface="Arial"/>
                        </a:rPr>
                        <a:t>3</a:t>
                      </a:r>
                      <a:endParaRPr sz="2100" dirty="0">
                        <a:latin typeface="Arial"/>
                        <a:cs typeface="Arial"/>
                      </a:endParaRPr>
                    </a:p>
                  </a:txBody>
                  <a:tcPr marL="0" marR="0" marT="45085" marB="0">
                    <a:lnL w="9525">
                      <a:solidFill>
                        <a:srgbClr val="292934"/>
                      </a:solidFill>
                      <a:prstDash val="solid"/>
                    </a:lnL>
                    <a:lnR w="9525">
                      <a:solidFill>
                        <a:srgbClr val="292934"/>
                      </a:solidFill>
                      <a:prstDash val="solid"/>
                    </a:lnR>
                    <a:lnT w="9525">
                      <a:solidFill>
                        <a:srgbClr val="292934"/>
                      </a:solidFill>
                      <a:prstDash val="solid"/>
                    </a:lnT>
                    <a:lnB w="9525">
                      <a:solidFill>
                        <a:srgbClr val="292934"/>
                      </a:solidFill>
                      <a:prstDash val="solid"/>
                    </a:lnB>
                    <a:solidFill>
                      <a:srgbClr val="92A199">
                        <a:alpha val="19999"/>
                      </a:srgbClr>
                    </a:solidFill>
                  </a:tcPr>
                </a:tc>
                <a:extLst>
                  <a:ext uri="{0D108BD9-81ED-4DB2-BD59-A6C34878D82A}">
                    <a16:rowId xmlns:a16="http://schemas.microsoft.com/office/drawing/2014/main" val="10003"/>
                  </a:ext>
                </a:extLst>
              </a:tr>
            </a:tbl>
          </a:graphicData>
        </a:graphic>
      </p:graphicFrame>
      <p:sp>
        <p:nvSpPr>
          <p:cNvPr id="23" name="object 23"/>
          <p:cNvSpPr txBox="1"/>
          <p:nvPr/>
        </p:nvSpPr>
        <p:spPr>
          <a:xfrm>
            <a:off x="13633223" y="17954276"/>
            <a:ext cx="6035040" cy="1939925"/>
          </a:xfrm>
          <a:prstGeom prst="rect">
            <a:avLst/>
          </a:prstGeom>
        </p:spPr>
        <p:txBody>
          <a:bodyPr vert="horz" wrap="square" lIns="0" tIns="11430" rIns="0" bIns="0" rtlCol="0">
            <a:spAutoFit/>
          </a:bodyPr>
          <a:lstStyle/>
          <a:p>
            <a:pPr marL="12700" marR="476250">
              <a:lnSpc>
                <a:spcPct val="100000"/>
              </a:lnSpc>
              <a:spcBef>
                <a:spcPts val="90"/>
              </a:spcBef>
            </a:pPr>
            <a:r>
              <a:rPr sz="2100" b="1" spc="-5" dirty="0">
                <a:solidFill>
                  <a:srgbClr val="0000CC"/>
                </a:solidFill>
                <a:latin typeface="Arial"/>
                <a:cs typeface="Arial"/>
              </a:rPr>
              <a:t>Figure 1: Multiple </a:t>
            </a:r>
            <a:r>
              <a:rPr sz="2100" b="1" spc="-10" dirty="0">
                <a:solidFill>
                  <a:srgbClr val="0000CC"/>
                </a:solidFill>
                <a:latin typeface="Arial"/>
                <a:cs typeface="Arial"/>
              </a:rPr>
              <a:t>correspondence </a:t>
            </a:r>
            <a:r>
              <a:rPr sz="2100" b="1" spc="-5" dirty="0">
                <a:solidFill>
                  <a:srgbClr val="0000CC"/>
                </a:solidFill>
                <a:latin typeface="Arial"/>
                <a:cs typeface="Arial"/>
              </a:rPr>
              <a:t>analysis.  The closer two points are to each other the  </a:t>
            </a:r>
            <a:r>
              <a:rPr sz="2100" b="1" spc="-10" dirty="0">
                <a:solidFill>
                  <a:srgbClr val="0000CC"/>
                </a:solidFill>
                <a:latin typeface="Arial"/>
                <a:cs typeface="Arial"/>
              </a:rPr>
              <a:t>more respondents </a:t>
            </a:r>
            <a:r>
              <a:rPr sz="2100" b="1" spc="-5" dirty="0">
                <a:solidFill>
                  <a:srgbClr val="0000CC"/>
                </a:solidFill>
                <a:latin typeface="Arial"/>
                <a:cs typeface="Arial"/>
              </a:rPr>
              <a:t>answered</a:t>
            </a:r>
            <a:r>
              <a:rPr sz="2100" b="1" spc="25" dirty="0">
                <a:solidFill>
                  <a:srgbClr val="0000CC"/>
                </a:solidFill>
                <a:latin typeface="Arial"/>
                <a:cs typeface="Arial"/>
              </a:rPr>
              <a:t> </a:t>
            </a:r>
            <a:r>
              <a:rPr sz="2100" b="1" spc="-5" dirty="0">
                <a:solidFill>
                  <a:srgbClr val="0000CC"/>
                </a:solidFill>
                <a:latin typeface="Arial"/>
                <a:cs typeface="Arial"/>
              </a:rPr>
              <a:t>them</a:t>
            </a:r>
            <a:endParaRPr sz="2100">
              <a:latin typeface="Arial"/>
              <a:cs typeface="Arial"/>
            </a:endParaRPr>
          </a:p>
          <a:p>
            <a:pPr marL="12700" marR="5080">
              <a:lnSpc>
                <a:spcPts val="2510"/>
              </a:lnSpc>
              <a:spcBef>
                <a:spcPts val="70"/>
              </a:spcBef>
              <a:tabLst>
                <a:tab pos="1295400" algn="l"/>
              </a:tabLst>
            </a:pPr>
            <a:r>
              <a:rPr sz="2100" b="1" spc="-20" dirty="0">
                <a:solidFill>
                  <a:srgbClr val="0000CC"/>
                </a:solidFill>
                <a:latin typeface="Arial"/>
                <a:cs typeface="Arial"/>
              </a:rPr>
              <a:t>similarly.	</a:t>
            </a:r>
            <a:r>
              <a:rPr sz="2100" b="1" spc="-5" dirty="0">
                <a:solidFill>
                  <a:srgbClr val="0000CC"/>
                </a:solidFill>
                <a:latin typeface="Arial"/>
                <a:cs typeface="Arial"/>
              </a:rPr>
              <a:t>The size of the </a:t>
            </a:r>
            <a:r>
              <a:rPr sz="2100" b="1" spc="-10" dirty="0">
                <a:solidFill>
                  <a:srgbClr val="0000CC"/>
                </a:solidFill>
                <a:latin typeface="Arial"/>
                <a:cs typeface="Arial"/>
              </a:rPr>
              <a:t>symbols </a:t>
            </a:r>
            <a:r>
              <a:rPr sz="2100" b="1" spc="-5" dirty="0">
                <a:solidFill>
                  <a:srgbClr val="0000CC"/>
                </a:solidFill>
                <a:latin typeface="Arial"/>
                <a:cs typeface="Arial"/>
              </a:rPr>
              <a:t>is  </a:t>
            </a:r>
            <a:r>
              <a:rPr sz="2100" b="1" spc="-10" dirty="0">
                <a:solidFill>
                  <a:srgbClr val="0000CC"/>
                </a:solidFill>
                <a:latin typeface="Arial"/>
                <a:cs typeface="Arial"/>
              </a:rPr>
              <a:t>proportional </a:t>
            </a:r>
            <a:r>
              <a:rPr sz="2100" b="1" spc="-5" dirty="0">
                <a:solidFill>
                  <a:srgbClr val="0000CC"/>
                </a:solidFill>
                <a:latin typeface="Arial"/>
                <a:cs typeface="Arial"/>
              </a:rPr>
              <a:t>to the </a:t>
            </a:r>
            <a:r>
              <a:rPr sz="2100" b="1" spc="-10" dirty="0">
                <a:solidFill>
                  <a:srgbClr val="0000CC"/>
                </a:solidFill>
                <a:latin typeface="Arial"/>
                <a:cs typeface="Arial"/>
              </a:rPr>
              <a:t>number </a:t>
            </a:r>
            <a:r>
              <a:rPr sz="2100" b="1" spc="-5" dirty="0">
                <a:solidFill>
                  <a:srgbClr val="0000CC"/>
                </a:solidFill>
                <a:latin typeface="Arial"/>
                <a:cs typeface="Arial"/>
              </a:rPr>
              <a:t>of </a:t>
            </a:r>
            <a:r>
              <a:rPr sz="2100" b="1" spc="-10" dirty="0">
                <a:solidFill>
                  <a:srgbClr val="0000CC"/>
                </a:solidFill>
                <a:latin typeface="Arial"/>
                <a:cs typeface="Arial"/>
              </a:rPr>
              <a:t>respondents who  </a:t>
            </a:r>
            <a:r>
              <a:rPr sz="2100" b="1" spc="-5" dirty="0">
                <a:solidFill>
                  <a:srgbClr val="0000CC"/>
                </a:solidFill>
                <a:latin typeface="Arial"/>
                <a:cs typeface="Arial"/>
              </a:rPr>
              <a:t>answered that</a:t>
            </a:r>
            <a:r>
              <a:rPr sz="2100" b="1" dirty="0">
                <a:solidFill>
                  <a:srgbClr val="0000CC"/>
                </a:solidFill>
                <a:latin typeface="Arial"/>
                <a:cs typeface="Arial"/>
              </a:rPr>
              <a:t> </a:t>
            </a:r>
            <a:r>
              <a:rPr sz="2100" b="1" spc="-45" dirty="0">
                <a:solidFill>
                  <a:srgbClr val="0000CC"/>
                </a:solidFill>
                <a:latin typeface="Arial"/>
                <a:cs typeface="Arial"/>
              </a:rPr>
              <a:t>way.</a:t>
            </a:r>
            <a:endParaRPr sz="2100">
              <a:latin typeface="Arial"/>
              <a:cs typeface="Arial"/>
            </a:endParaRPr>
          </a:p>
        </p:txBody>
      </p:sp>
      <p:sp>
        <p:nvSpPr>
          <p:cNvPr id="29" name="object 29" descr="Legend for Figure 1: Blue = 0, Red = 1, Up Arrow = Crop and cultivar selection, Down Arrow = Crop rotations, Left Arrow = Disease, weed, and pest management, Right Arrow =  Environmental control (temperature and humidity), Circle = Pollinators and beneficial insects, Square = Soil fertility and crop nutrient management">
            <a:extLst>
              <a:ext uri="{C183D7F6-B498-43B3-948B-1728B52AA6E4}">
                <adec:decorative xmlns:adec="http://schemas.microsoft.com/office/drawing/2017/decorative" val="0"/>
              </a:ext>
            </a:extLst>
          </p:cNvPr>
          <p:cNvSpPr/>
          <p:nvPr/>
        </p:nvSpPr>
        <p:spPr>
          <a:xfrm>
            <a:off x="13610156" y="15581475"/>
            <a:ext cx="6155690" cy="2367915"/>
          </a:xfrm>
          <a:custGeom>
            <a:avLst/>
            <a:gdLst/>
            <a:ahLst/>
            <a:cxnLst/>
            <a:rect l="l" t="t" r="r" b="b"/>
            <a:pathLst>
              <a:path w="6155690" h="2367915">
                <a:moveTo>
                  <a:pt x="0" y="2367816"/>
                </a:moveTo>
                <a:lnTo>
                  <a:pt x="6155684" y="2367816"/>
                </a:lnTo>
                <a:lnTo>
                  <a:pt x="6155684" y="0"/>
                </a:lnTo>
                <a:lnTo>
                  <a:pt x="0" y="0"/>
                </a:lnTo>
                <a:lnTo>
                  <a:pt x="0" y="2367816"/>
                </a:lnTo>
                <a:close/>
              </a:path>
            </a:pathLst>
          </a:custGeom>
          <a:solidFill>
            <a:srgbClr val="FFFFFF"/>
          </a:solidFill>
        </p:spPr>
        <p:txBody>
          <a:bodyPr wrap="square" lIns="0" tIns="0" rIns="0" bIns="0" rtlCol="0"/>
          <a:lstStyle/>
          <a:p>
            <a:endParaRPr/>
          </a:p>
        </p:txBody>
      </p:sp>
      <p:sp>
        <p:nvSpPr>
          <p:cNvPr id="22" name="object 22" descr="Figure 1: graph depicting how respondents answered questions similarly. There are four distinct clusters consisting of three specific responses to the interest of 6 research areas. The closest cluster, where respondents were most likely to answer similarly, answered that they were interested in disease, weed, and pest management and disinterested in crop rotations and crop and cultivar selection. The cluster with the largest distance between similarity, were respondents answering that they were interested in crop rotations and crop and cultivar selection, and disinterested in disease, weed , and pest management."/>
          <p:cNvSpPr/>
          <p:nvPr/>
        </p:nvSpPr>
        <p:spPr>
          <a:xfrm>
            <a:off x="13609358" y="10203628"/>
            <a:ext cx="6156481" cy="7697796"/>
          </a:xfrm>
          <a:prstGeom prst="rect">
            <a:avLst/>
          </a:prstGeom>
          <a:blipFill>
            <a:blip r:embed="rId4" cstate="print"/>
            <a:stretch>
              <a:fillRect/>
            </a:stretch>
          </a:blipFill>
        </p:spPr>
        <p:txBody>
          <a:bodyPr wrap="square" lIns="0" tIns="0" rIns="0" bIns="0" rtlCol="0"/>
          <a:lstStyle/>
          <a:p>
            <a:endParaRPr/>
          </a:p>
        </p:txBody>
      </p:sp>
      <p:sp>
        <p:nvSpPr>
          <p:cNvPr id="41" name="object 29">
            <a:extLst>
              <a:ext uri="{FF2B5EF4-FFF2-40B4-BE49-F238E27FC236}">
                <a16:creationId xmlns:a16="http://schemas.microsoft.com/office/drawing/2014/main" id="{DF4F4FF2-38AD-4815-8696-2BF9CE7FD6D2}"/>
              </a:ext>
              <a:ext uri="{C183D7F6-B498-43B3-948B-1728B52AA6E4}">
                <adec:decorative xmlns:adec="http://schemas.microsoft.com/office/drawing/2017/decorative" val="1"/>
              </a:ext>
            </a:extLst>
          </p:cNvPr>
          <p:cNvSpPr/>
          <p:nvPr/>
        </p:nvSpPr>
        <p:spPr>
          <a:xfrm>
            <a:off x="13610149" y="15490807"/>
            <a:ext cx="6155690" cy="2367915"/>
          </a:xfrm>
          <a:custGeom>
            <a:avLst/>
            <a:gdLst/>
            <a:ahLst/>
            <a:cxnLst/>
            <a:rect l="l" t="t" r="r" b="b"/>
            <a:pathLst>
              <a:path w="6155690" h="2367915">
                <a:moveTo>
                  <a:pt x="0" y="2367816"/>
                </a:moveTo>
                <a:lnTo>
                  <a:pt x="6155684" y="2367816"/>
                </a:lnTo>
                <a:lnTo>
                  <a:pt x="6155684" y="0"/>
                </a:lnTo>
                <a:lnTo>
                  <a:pt x="0" y="0"/>
                </a:lnTo>
                <a:lnTo>
                  <a:pt x="0" y="2367816"/>
                </a:lnTo>
                <a:close/>
              </a:path>
            </a:pathLst>
          </a:custGeom>
          <a:solidFill>
            <a:srgbClr val="FFFFFF"/>
          </a:solidFill>
        </p:spPr>
        <p:txBody>
          <a:bodyPr wrap="square" lIns="0" tIns="0" rIns="0" bIns="0" rtlCol="0"/>
          <a:lstStyle/>
          <a:p>
            <a:endParaRPr/>
          </a:p>
        </p:txBody>
      </p:sp>
      <p:sp>
        <p:nvSpPr>
          <p:cNvPr id="30" name="object 30">
            <a:extLst>
              <a:ext uri="{C183D7F6-B498-43B3-948B-1728B52AA6E4}">
                <adec:decorative xmlns:adec="http://schemas.microsoft.com/office/drawing/2017/decorative" val="1"/>
              </a:ext>
            </a:extLst>
          </p:cNvPr>
          <p:cNvSpPr txBox="1"/>
          <p:nvPr/>
        </p:nvSpPr>
        <p:spPr>
          <a:xfrm>
            <a:off x="13978331" y="15586659"/>
            <a:ext cx="5728335" cy="2323465"/>
          </a:xfrm>
          <a:prstGeom prst="rect">
            <a:avLst/>
          </a:prstGeom>
        </p:spPr>
        <p:txBody>
          <a:bodyPr vert="horz" wrap="square" lIns="0" tIns="17145" rIns="0" bIns="0" rtlCol="0">
            <a:spAutoFit/>
          </a:bodyPr>
          <a:lstStyle/>
          <a:p>
            <a:pPr marL="12700">
              <a:lnSpc>
                <a:spcPct val="100000"/>
              </a:lnSpc>
              <a:spcBef>
                <a:spcPts val="135"/>
              </a:spcBef>
            </a:pPr>
            <a:r>
              <a:rPr sz="1850" b="1" spc="15" dirty="0">
                <a:solidFill>
                  <a:srgbClr val="292934"/>
                </a:solidFill>
                <a:latin typeface="Arial"/>
                <a:cs typeface="Arial"/>
              </a:rPr>
              <a:t>0</a:t>
            </a:r>
            <a:endParaRPr sz="1850" dirty="0">
              <a:latin typeface="Arial"/>
              <a:cs typeface="Arial"/>
            </a:endParaRPr>
          </a:p>
          <a:p>
            <a:pPr marL="12700">
              <a:lnSpc>
                <a:spcPct val="100000"/>
              </a:lnSpc>
              <a:spcBef>
                <a:spcPts val="40"/>
              </a:spcBef>
            </a:pPr>
            <a:r>
              <a:rPr sz="1850" b="1" spc="15" dirty="0">
                <a:solidFill>
                  <a:srgbClr val="292934"/>
                </a:solidFill>
                <a:latin typeface="Arial"/>
                <a:cs typeface="Arial"/>
              </a:rPr>
              <a:t>1</a:t>
            </a:r>
            <a:endParaRPr sz="1850" dirty="0">
              <a:latin typeface="Arial"/>
              <a:cs typeface="Arial"/>
            </a:endParaRPr>
          </a:p>
          <a:p>
            <a:pPr marL="12700" marR="2635250">
              <a:lnSpc>
                <a:spcPct val="101899"/>
              </a:lnSpc>
            </a:pPr>
            <a:r>
              <a:rPr sz="1850" b="1" spc="20" dirty="0">
                <a:solidFill>
                  <a:srgbClr val="292934"/>
                </a:solidFill>
                <a:latin typeface="Arial"/>
                <a:cs typeface="Arial"/>
              </a:rPr>
              <a:t>Crop and </a:t>
            </a:r>
            <a:r>
              <a:rPr sz="1850" b="1" spc="15" dirty="0">
                <a:solidFill>
                  <a:srgbClr val="292934"/>
                </a:solidFill>
                <a:latin typeface="Arial"/>
                <a:cs typeface="Arial"/>
              </a:rPr>
              <a:t>cultivar</a:t>
            </a:r>
            <a:r>
              <a:rPr sz="1850" b="1" spc="-105" dirty="0">
                <a:solidFill>
                  <a:srgbClr val="292934"/>
                </a:solidFill>
                <a:latin typeface="Arial"/>
                <a:cs typeface="Arial"/>
              </a:rPr>
              <a:t> </a:t>
            </a:r>
            <a:r>
              <a:rPr sz="1850" b="1" spc="15" dirty="0">
                <a:solidFill>
                  <a:srgbClr val="292934"/>
                </a:solidFill>
                <a:latin typeface="Arial"/>
                <a:cs typeface="Arial"/>
              </a:rPr>
              <a:t>selection  </a:t>
            </a:r>
            <a:r>
              <a:rPr sz="1850" b="1" spc="20" dirty="0">
                <a:solidFill>
                  <a:srgbClr val="292934"/>
                </a:solidFill>
                <a:latin typeface="Arial"/>
                <a:cs typeface="Arial"/>
              </a:rPr>
              <a:t>Crop</a:t>
            </a:r>
            <a:r>
              <a:rPr sz="1850" b="1" dirty="0">
                <a:solidFill>
                  <a:srgbClr val="292934"/>
                </a:solidFill>
                <a:latin typeface="Arial"/>
                <a:cs typeface="Arial"/>
              </a:rPr>
              <a:t> </a:t>
            </a:r>
            <a:r>
              <a:rPr sz="1850" b="1" spc="15" dirty="0">
                <a:solidFill>
                  <a:srgbClr val="292934"/>
                </a:solidFill>
                <a:latin typeface="Arial"/>
                <a:cs typeface="Arial"/>
              </a:rPr>
              <a:t>rotations</a:t>
            </a:r>
            <a:endParaRPr sz="1850" dirty="0">
              <a:latin typeface="Arial"/>
              <a:cs typeface="Arial"/>
            </a:endParaRPr>
          </a:p>
          <a:p>
            <a:pPr marL="12700" marR="5080">
              <a:lnSpc>
                <a:spcPct val="101899"/>
              </a:lnSpc>
            </a:pPr>
            <a:r>
              <a:rPr sz="1850" b="1" spc="15" dirty="0">
                <a:solidFill>
                  <a:srgbClr val="292934"/>
                </a:solidFill>
                <a:latin typeface="Arial"/>
                <a:cs typeface="Arial"/>
              </a:rPr>
              <a:t>Disease, weed, </a:t>
            </a:r>
            <a:r>
              <a:rPr sz="1850" b="1" spc="20" dirty="0">
                <a:solidFill>
                  <a:srgbClr val="292934"/>
                </a:solidFill>
                <a:latin typeface="Arial"/>
                <a:cs typeface="Arial"/>
              </a:rPr>
              <a:t>and </a:t>
            </a:r>
            <a:r>
              <a:rPr sz="1850" b="1" spc="15" dirty="0">
                <a:solidFill>
                  <a:srgbClr val="292934"/>
                </a:solidFill>
                <a:latin typeface="Arial"/>
                <a:cs typeface="Arial"/>
              </a:rPr>
              <a:t>pest </a:t>
            </a:r>
            <a:r>
              <a:rPr sz="1850" b="1" spc="20" dirty="0">
                <a:solidFill>
                  <a:srgbClr val="292934"/>
                </a:solidFill>
                <a:latin typeface="Arial"/>
                <a:cs typeface="Arial"/>
              </a:rPr>
              <a:t>management  </a:t>
            </a:r>
            <a:r>
              <a:rPr sz="1850" b="1" spc="15" dirty="0">
                <a:solidFill>
                  <a:srgbClr val="292934"/>
                </a:solidFill>
                <a:latin typeface="Arial"/>
                <a:cs typeface="Arial"/>
              </a:rPr>
              <a:t>Environmental control (temperature </a:t>
            </a:r>
            <a:r>
              <a:rPr sz="1850" b="1" spc="20" dirty="0">
                <a:solidFill>
                  <a:srgbClr val="292934"/>
                </a:solidFill>
                <a:latin typeface="Arial"/>
                <a:cs typeface="Arial"/>
              </a:rPr>
              <a:t>and</a:t>
            </a:r>
            <a:r>
              <a:rPr sz="1850" b="1" spc="-35" dirty="0">
                <a:solidFill>
                  <a:srgbClr val="292934"/>
                </a:solidFill>
                <a:latin typeface="Arial"/>
                <a:cs typeface="Arial"/>
              </a:rPr>
              <a:t> </a:t>
            </a:r>
            <a:r>
              <a:rPr sz="1850" b="1" spc="15" dirty="0">
                <a:solidFill>
                  <a:srgbClr val="292934"/>
                </a:solidFill>
                <a:latin typeface="Arial"/>
                <a:cs typeface="Arial"/>
              </a:rPr>
              <a:t>humidity)  Pollinators </a:t>
            </a:r>
            <a:r>
              <a:rPr sz="1850" b="1" spc="20" dirty="0">
                <a:solidFill>
                  <a:srgbClr val="292934"/>
                </a:solidFill>
                <a:latin typeface="Arial"/>
                <a:cs typeface="Arial"/>
              </a:rPr>
              <a:t>and </a:t>
            </a:r>
            <a:r>
              <a:rPr sz="1850" b="1" spc="15" dirty="0">
                <a:solidFill>
                  <a:srgbClr val="292934"/>
                </a:solidFill>
                <a:latin typeface="Arial"/>
                <a:cs typeface="Arial"/>
              </a:rPr>
              <a:t>beneficial</a:t>
            </a:r>
            <a:r>
              <a:rPr sz="1850" b="1" spc="-30" dirty="0">
                <a:solidFill>
                  <a:srgbClr val="292934"/>
                </a:solidFill>
                <a:latin typeface="Arial"/>
                <a:cs typeface="Arial"/>
              </a:rPr>
              <a:t> </a:t>
            </a:r>
            <a:r>
              <a:rPr sz="1850" b="1" spc="15" dirty="0">
                <a:solidFill>
                  <a:srgbClr val="292934"/>
                </a:solidFill>
                <a:latin typeface="Arial"/>
                <a:cs typeface="Arial"/>
              </a:rPr>
              <a:t>insects</a:t>
            </a:r>
            <a:endParaRPr sz="1850" dirty="0">
              <a:latin typeface="Arial"/>
              <a:cs typeface="Arial"/>
            </a:endParaRPr>
          </a:p>
          <a:p>
            <a:pPr marL="12700">
              <a:lnSpc>
                <a:spcPct val="100000"/>
              </a:lnSpc>
              <a:spcBef>
                <a:spcPts val="40"/>
              </a:spcBef>
            </a:pPr>
            <a:r>
              <a:rPr sz="1850" b="1" spc="15" dirty="0">
                <a:solidFill>
                  <a:srgbClr val="292934"/>
                </a:solidFill>
                <a:latin typeface="Arial"/>
                <a:cs typeface="Arial"/>
              </a:rPr>
              <a:t>Soil </a:t>
            </a:r>
            <a:r>
              <a:rPr sz="1850" b="1" spc="10" dirty="0">
                <a:solidFill>
                  <a:srgbClr val="292934"/>
                </a:solidFill>
                <a:latin typeface="Arial"/>
                <a:cs typeface="Arial"/>
              </a:rPr>
              <a:t>fertility </a:t>
            </a:r>
            <a:r>
              <a:rPr sz="1850" b="1" spc="20" dirty="0">
                <a:solidFill>
                  <a:srgbClr val="292934"/>
                </a:solidFill>
                <a:latin typeface="Arial"/>
                <a:cs typeface="Arial"/>
              </a:rPr>
              <a:t>and </a:t>
            </a:r>
            <a:r>
              <a:rPr sz="1850" b="1" spc="15" dirty="0">
                <a:solidFill>
                  <a:srgbClr val="292934"/>
                </a:solidFill>
                <a:latin typeface="Arial"/>
                <a:cs typeface="Arial"/>
              </a:rPr>
              <a:t>crop </a:t>
            </a:r>
            <a:r>
              <a:rPr sz="1850" b="1" spc="10" dirty="0">
                <a:solidFill>
                  <a:srgbClr val="292934"/>
                </a:solidFill>
                <a:latin typeface="Arial"/>
                <a:cs typeface="Arial"/>
              </a:rPr>
              <a:t>nutrient</a:t>
            </a:r>
            <a:r>
              <a:rPr sz="1850" b="1" spc="-50" dirty="0">
                <a:solidFill>
                  <a:srgbClr val="292934"/>
                </a:solidFill>
                <a:latin typeface="Arial"/>
                <a:cs typeface="Arial"/>
              </a:rPr>
              <a:t> </a:t>
            </a:r>
            <a:r>
              <a:rPr sz="1850" b="1" spc="20" dirty="0">
                <a:solidFill>
                  <a:srgbClr val="292934"/>
                </a:solidFill>
                <a:latin typeface="Arial"/>
                <a:cs typeface="Arial"/>
              </a:rPr>
              <a:t>management</a:t>
            </a:r>
            <a:endParaRPr sz="1850" dirty="0">
              <a:latin typeface="Arial"/>
              <a:cs typeface="Arial"/>
            </a:endParaRPr>
          </a:p>
        </p:txBody>
      </p:sp>
      <p:sp>
        <p:nvSpPr>
          <p:cNvPr id="9" name="object 9"/>
          <p:cNvSpPr txBox="1"/>
          <p:nvPr/>
        </p:nvSpPr>
        <p:spPr>
          <a:xfrm>
            <a:off x="13716990" y="2812410"/>
            <a:ext cx="5749925" cy="4526915"/>
          </a:xfrm>
          <a:prstGeom prst="rect">
            <a:avLst/>
          </a:prstGeom>
        </p:spPr>
        <p:txBody>
          <a:bodyPr vert="horz" wrap="square" lIns="0" tIns="279400" rIns="0" bIns="0" rtlCol="0">
            <a:spAutoFit/>
          </a:bodyPr>
          <a:lstStyle/>
          <a:p>
            <a:pPr marL="601980">
              <a:lnSpc>
                <a:spcPct val="100000"/>
              </a:lnSpc>
              <a:spcBef>
                <a:spcPts val="2200"/>
              </a:spcBef>
            </a:pPr>
            <a:r>
              <a:rPr sz="3650" b="1" spc="5" dirty="0">
                <a:solidFill>
                  <a:srgbClr val="000066"/>
                </a:solidFill>
                <a:latin typeface="Arial"/>
                <a:cs typeface="Arial"/>
              </a:rPr>
              <a:t>C </a:t>
            </a:r>
            <a:r>
              <a:rPr sz="3650" b="1" spc="10" dirty="0">
                <a:solidFill>
                  <a:srgbClr val="000066"/>
                </a:solidFill>
                <a:latin typeface="Arial"/>
                <a:cs typeface="Arial"/>
              </a:rPr>
              <a:t>O </a:t>
            </a:r>
            <a:r>
              <a:rPr sz="3650" b="1" spc="5" dirty="0">
                <a:solidFill>
                  <a:srgbClr val="000066"/>
                </a:solidFill>
                <a:latin typeface="Arial"/>
                <a:cs typeface="Arial"/>
              </a:rPr>
              <a:t>N C L U S </a:t>
            </a:r>
            <a:r>
              <a:rPr sz="3650" b="1" dirty="0">
                <a:solidFill>
                  <a:srgbClr val="000066"/>
                </a:solidFill>
                <a:latin typeface="Arial"/>
                <a:cs typeface="Arial"/>
              </a:rPr>
              <a:t>I </a:t>
            </a:r>
            <a:r>
              <a:rPr sz="3650" b="1" spc="10" dirty="0">
                <a:solidFill>
                  <a:srgbClr val="000066"/>
                </a:solidFill>
                <a:latin typeface="Arial"/>
                <a:cs typeface="Arial"/>
              </a:rPr>
              <a:t>O </a:t>
            </a:r>
            <a:r>
              <a:rPr sz="3650" b="1" spc="5" dirty="0">
                <a:solidFill>
                  <a:srgbClr val="000066"/>
                </a:solidFill>
                <a:latin typeface="Arial"/>
                <a:cs typeface="Arial"/>
              </a:rPr>
              <a:t>N</a:t>
            </a:r>
            <a:r>
              <a:rPr sz="3650" b="1" spc="-135" dirty="0">
                <a:solidFill>
                  <a:srgbClr val="000066"/>
                </a:solidFill>
                <a:latin typeface="Arial"/>
                <a:cs typeface="Arial"/>
              </a:rPr>
              <a:t> </a:t>
            </a:r>
            <a:r>
              <a:rPr sz="3650" b="1" spc="5" dirty="0">
                <a:solidFill>
                  <a:srgbClr val="000066"/>
                </a:solidFill>
                <a:latin typeface="Arial"/>
                <a:cs typeface="Arial"/>
              </a:rPr>
              <a:t>S</a:t>
            </a:r>
            <a:endParaRPr sz="3650">
              <a:latin typeface="Arial"/>
              <a:cs typeface="Arial"/>
            </a:endParaRPr>
          </a:p>
          <a:p>
            <a:pPr marL="12700" marR="5080">
              <a:lnSpc>
                <a:spcPct val="100000"/>
              </a:lnSpc>
              <a:spcBef>
                <a:spcPts val="1320"/>
              </a:spcBef>
            </a:pPr>
            <a:r>
              <a:rPr sz="2300" b="1" dirty="0">
                <a:solidFill>
                  <a:srgbClr val="292934"/>
                </a:solidFill>
                <a:latin typeface="Arial"/>
                <a:cs typeface="Arial"/>
              </a:rPr>
              <a:t>The objective of the project was to  identify critical research needs for  developing integrated high tunnel  systems to promote the growth and  expansion of organic vegetable  production in the Southeast. These  findings will direct our research  objectives in future high tunnel projects  focusing on improving organic</a:t>
            </a:r>
            <a:r>
              <a:rPr sz="2300" b="1" spc="-25" dirty="0">
                <a:solidFill>
                  <a:srgbClr val="292934"/>
                </a:solidFill>
                <a:latin typeface="Arial"/>
                <a:cs typeface="Arial"/>
              </a:rPr>
              <a:t> </a:t>
            </a:r>
            <a:r>
              <a:rPr sz="2300" b="1" dirty="0">
                <a:solidFill>
                  <a:srgbClr val="292934"/>
                </a:solidFill>
                <a:latin typeface="Arial"/>
                <a:cs typeface="Arial"/>
              </a:rPr>
              <a:t>vegetable  production and</a:t>
            </a:r>
            <a:r>
              <a:rPr sz="2300" b="1" spc="-5" dirty="0">
                <a:solidFill>
                  <a:srgbClr val="292934"/>
                </a:solidFill>
                <a:latin typeface="Arial"/>
                <a:cs typeface="Arial"/>
              </a:rPr>
              <a:t> </a:t>
            </a:r>
            <a:r>
              <a:rPr sz="2300" b="1" dirty="0">
                <a:solidFill>
                  <a:srgbClr val="292934"/>
                </a:solidFill>
                <a:latin typeface="Arial"/>
                <a:cs typeface="Arial"/>
              </a:rPr>
              <a:t>management.</a:t>
            </a:r>
            <a:endParaRPr sz="2300">
              <a:latin typeface="Arial"/>
              <a:cs typeface="Arial"/>
            </a:endParaRPr>
          </a:p>
        </p:txBody>
      </p:sp>
      <p:sp>
        <p:nvSpPr>
          <p:cNvPr id="26" name="object 26">
            <a:extLst>
              <a:ext uri="{C183D7F6-B498-43B3-948B-1728B52AA6E4}">
                <adec:decorative xmlns:adec="http://schemas.microsoft.com/office/drawing/2017/decorative" val="1"/>
              </a:ext>
            </a:extLst>
          </p:cNvPr>
          <p:cNvSpPr/>
          <p:nvPr/>
        </p:nvSpPr>
        <p:spPr>
          <a:xfrm>
            <a:off x="2132470" y="19291958"/>
            <a:ext cx="3094990" cy="410209"/>
          </a:xfrm>
          <a:custGeom>
            <a:avLst/>
            <a:gdLst/>
            <a:ahLst/>
            <a:cxnLst/>
            <a:rect l="l" t="t" r="r" b="b"/>
            <a:pathLst>
              <a:path w="3094990" h="410209">
                <a:moveTo>
                  <a:pt x="3026252" y="0"/>
                </a:moveTo>
                <a:lnTo>
                  <a:pt x="0" y="0"/>
                </a:lnTo>
                <a:lnTo>
                  <a:pt x="0" y="410059"/>
                </a:lnTo>
                <a:lnTo>
                  <a:pt x="3094595" y="410059"/>
                </a:lnTo>
                <a:lnTo>
                  <a:pt x="3094595" y="68343"/>
                </a:lnTo>
                <a:lnTo>
                  <a:pt x="3089227" y="41733"/>
                </a:lnTo>
                <a:lnTo>
                  <a:pt x="3074584" y="20011"/>
                </a:lnTo>
                <a:lnTo>
                  <a:pt x="3052861" y="5368"/>
                </a:lnTo>
                <a:lnTo>
                  <a:pt x="3026252" y="0"/>
                </a:lnTo>
                <a:close/>
              </a:path>
            </a:pathLst>
          </a:custGeom>
          <a:solidFill>
            <a:srgbClr val="F5691B"/>
          </a:solidFill>
        </p:spPr>
        <p:txBody>
          <a:bodyPr wrap="square" lIns="0" tIns="0" rIns="0" bIns="0" rtlCol="0"/>
          <a:lstStyle/>
          <a:p>
            <a:endParaRPr/>
          </a:p>
        </p:txBody>
      </p:sp>
      <p:sp>
        <p:nvSpPr>
          <p:cNvPr id="27" name="object 27"/>
          <p:cNvSpPr txBox="1"/>
          <p:nvPr/>
        </p:nvSpPr>
        <p:spPr>
          <a:xfrm>
            <a:off x="2655215" y="19368610"/>
            <a:ext cx="2172970" cy="248920"/>
          </a:xfrm>
          <a:prstGeom prst="rect">
            <a:avLst/>
          </a:prstGeom>
        </p:spPr>
        <p:txBody>
          <a:bodyPr vert="horz" wrap="square" lIns="0" tIns="13970" rIns="0" bIns="0" rtlCol="0">
            <a:spAutoFit/>
          </a:bodyPr>
          <a:lstStyle/>
          <a:p>
            <a:pPr marL="12700">
              <a:lnSpc>
                <a:spcPct val="100000"/>
              </a:lnSpc>
              <a:spcBef>
                <a:spcPts val="110"/>
              </a:spcBef>
            </a:pPr>
            <a:r>
              <a:rPr sz="1450" b="1" spc="5" dirty="0">
                <a:solidFill>
                  <a:srgbClr val="000066"/>
                </a:solidFill>
                <a:latin typeface="Arial"/>
                <a:cs typeface="Arial"/>
              </a:rPr>
              <a:t>ACKNOWLEDGEMENTS</a:t>
            </a:r>
            <a:endParaRPr sz="1450" dirty="0">
              <a:latin typeface="Arial"/>
              <a:cs typeface="Arial"/>
            </a:endParaRPr>
          </a:p>
        </p:txBody>
      </p:sp>
      <p:sp>
        <p:nvSpPr>
          <p:cNvPr id="25" name="object 25"/>
          <p:cNvSpPr txBox="1"/>
          <p:nvPr/>
        </p:nvSpPr>
        <p:spPr>
          <a:xfrm>
            <a:off x="357311" y="19708465"/>
            <a:ext cx="11283315" cy="264795"/>
          </a:xfrm>
          <a:prstGeom prst="rect">
            <a:avLst/>
          </a:prstGeom>
        </p:spPr>
        <p:txBody>
          <a:bodyPr vert="horz" wrap="square" lIns="0" tIns="15240" rIns="0" bIns="0" rtlCol="0">
            <a:spAutoFit/>
          </a:bodyPr>
          <a:lstStyle/>
          <a:p>
            <a:pPr marL="12700">
              <a:lnSpc>
                <a:spcPct val="100000"/>
              </a:lnSpc>
              <a:spcBef>
                <a:spcPts val="120"/>
              </a:spcBef>
            </a:pPr>
            <a:r>
              <a:rPr sz="1550" b="1" spc="10" dirty="0">
                <a:solidFill>
                  <a:srgbClr val="0000CC"/>
                </a:solidFill>
                <a:latin typeface="Arial"/>
                <a:cs typeface="Arial"/>
              </a:rPr>
              <a:t>This work </a:t>
            </a:r>
            <a:r>
              <a:rPr sz="1550" b="1" spc="5" dirty="0">
                <a:solidFill>
                  <a:srgbClr val="0000CC"/>
                </a:solidFill>
                <a:latin typeface="Arial"/>
                <a:cs typeface="Arial"/>
              </a:rPr>
              <a:t>is </a:t>
            </a:r>
            <a:r>
              <a:rPr sz="1550" b="1" spc="10" dirty="0">
                <a:solidFill>
                  <a:srgbClr val="0000CC"/>
                </a:solidFill>
                <a:latin typeface="Arial"/>
                <a:cs typeface="Arial"/>
              </a:rPr>
              <a:t>supported by OREI, </a:t>
            </a:r>
            <a:r>
              <a:rPr sz="1550" b="1" spc="5" dirty="0">
                <a:solidFill>
                  <a:srgbClr val="0000CC"/>
                </a:solidFill>
                <a:latin typeface="Arial"/>
                <a:cs typeface="Arial"/>
              </a:rPr>
              <a:t>Grant </a:t>
            </a:r>
            <a:r>
              <a:rPr sz="1550" b="1" spc="10" dirty="0">
                <a:solidFill>
                  <a:srgbClr val="0000CC"/>
                </a:solidFill>
                <a:latin typeface="Arial"/>
                <a:cs typeface="Arial"/>
              </a:rPr>
              <a:t>no. </a:t>
            </a:r>
            <a:r>
              <a:rPr sz="1550" b="1" spc="5" dirty="0">
                <a:solidFill>
                  <a:srgbClr val="0000CC"/>
                </a:solidFill>
                <a:latin typeface="Arial"/>
                <a:cs typeface="Arial"/>
              </a:rPr>
              <a:t>2016-51300-25738 </a:t>
            </a:r>
            <a:r>
              <a:rPr sz="1550" b="1" spc="10" dirty="0">
                <a:solidFill>
                  <a:srgbClr val="0000CC"/>
                </a:solidFill>
                <a:latin typeface="Arial"/>
                <a:cs typeface="Arial"/>
              </a:rPr>
              <a:t>from the USDA National </a:t>
            </a:r>
            <a:r>
              <a:rPr sz="1550" b="1" spc="5" dirty="0">
                <a:solidFill>
                  <a:srgbClr val="0000CC"/>
                </a:solidFill>
                <a:latin typeface="Arial"/>
                <a:cs typeface="Arial"/>
              </a:rPr>
              <a:t>Institute of </a:t>
            </a:r>
            <a:r>
              <a:rPr sz="1550" b="1" spc="10" dirty="0">
                <a:solidFill>
                  <a:srgbClr val="0000CC"/>
                </a:solidFill>
                <a:latin typeface="Arial"/>
                <a:cs typeface="Arial"/>
              </a:rPr>
              <a:t>Food and</a:t>
            </a:r>
            <a:r>
              <a:rPr sz="1550" b="1" spc="-30" dirty="0">
                <a:solidFill>
                  <a:srgbClr val="0000CC"/>
                </a:solidFill>
                <a:latin typeface="Arial"/>
                <a:cs typeface="Arial"/>
              </a:rPr>
              <a:t> </a:t>
            </a:r>
            <a:r>
              <a:rPr sz="1550" b="1" spc="5" dirty="0">
                <a:solidFill>
                  <a:srgbClr val="0000CC"/>
                </a:solidFill>
                <a:latin typeface="Arial"/>
                <a:cs typeface="Arial"/>
              </a:rPr>
              <a:t>Agriculture.</a:t>
            </a:r>
            <a:endParaRPr sz="1550">
              <a:latin typeface="Arial"/>
              <a:cs typeface="Arial"/>
            </a:endParaRPr>
          </a:p>
        </p:txBody>
      </p:sp>
      <p:sp>
        <p:nvSpPr>
          <p:cNvPr id="31" name="object 31">
            <a:extLst>
              <a:ext uri="{C183D7F6-B498-43B3-948B-1728B52AA6E4}">
                <adec:decorative xmlns:adec="http://schemas.microsoft.com/office/drawing/2017/decorative" val="1"/>
              </a:ext>
            </a:extLst>
          </p:cNvPr>
          <p:cNvSpPr/>
          <p:nvPr/>
        </p:nvSpPr>
        <p:spPr>
          <a:xfrm>
            <a:off x="13709082" y="17685225"/>
            <a:ext cx="142875" cy="145415"/>
          </a:xfrm>
          <a:custGeom>
            <a:avLst/>
            <a:gdLst/>
            <a:ahLst/>
            <a:cxnLst/>
            <a:rect l="l" t="t" r="r" b="b"/>
            <a:pathLst>
              <a:path w="142875" h="145415">
                <a:moveTo>
                  <a:pt x="0" y="145196"/>
                </a:moveTo>
                <a:lnTo>
                  <a:pt x="142802" y="145196"/>
                </a:lnTo>
                <a:lnTo>
                  <a:pt x="142802" y="0"/>
                </a:lnTo>
                <a:lnTo>
                  <a:pt x="0" y="0"/>
                </a:lnTo>
                <a:lnTo>
                  <a:pt x="0" y="145196"/>
                </a:lnTo>
                <a:close/>
              </a:path>
            </a:pathLst>
          </a:custGeom>
          <a:solidFill>
            <a:srgbClr val="292934"/>
          </a:solidFill>
        </p:spPr>
        <p:txBody>
          <a:bodyPr wrap="square" lIns="0" tIns="0" rIns="0" bIns="0" rtlCol="0"/>
          <a:lstStyle/>
          <a:p>
            <a:endParaRPr/>
          </a:p>
        </p:txBody>
      </p:sp>
      <p:sp>
        <p:nvSpPr>
          <p:cNvPr id="32" name="object 32">
            <a:extLst>
              <a:ext uri="{C183D7F6-B498-43B3-948B-1728B52AA6E4}">
                <adec:decorative xmlns:adec="http://schemas.microsoft.com/office/drawing/2017/decorative" val="1"/>
              </a:ext>
            </a:extLst>
          </p:cNvPr>
          <p:cNvSpPr/>
          <p:nvPr/>
        </p:nvSpPr>
        <p:spPr>
          <a:xfrm>
            <a:off x="13709082" y="17685225"/>
            <a:ext cx="142875" cy="145415"/>
          </a:xfrm>
          <a:custGeom>
            <a:avLst/>
            <a:gdLst/>
            <a:ahLst/>
            <a:cxnLst/>
            <a:rect l="l" t="t" r="r" b="b"/>
            <a:pathLst>
              <a:path w="142875" h="145415">
                <a:moveTo>
                  <a:pt x="0" y="145196"/>
                </a:moveTo>
                <a:lnTo>
                  <a:pt x="142802" y="145196"/>
                </a:lnTo>
                <a:lnTo>
                  <a:pt x="142802" y="0"/>
                </a:lnTo>
                <a:lnTo>
                  <a:pt x="0" y="0"/>
                </a:lnTo>
                <a:lnTo>
                  <a:pt x="0" y="145196"/>
                </a:lnTo>
                <a:close/>
              </a:path>
            </a:pathLst>
          </a:custGeom>
          <a:ln w="6382">
            <a:solidFill>
              <a:srgbClr val="292934"/>
            </a:solidFill>
          </a:ln>
        </p:spPr>
        <p:txBody>
          <a:bodyPr wrap="square" lIns="0" tIns="0" rIns="0" bIns="0" rtlCol="0"/>
          <a:lstStyle/>
          <a:p>
            <a:endParaRPr/>
          </a:p>
        </p:txBody>
      </p:sp>
      <p:sp>
        <p:nvSpPr>
          <p:cNvPr id="33" name="object 33">
            <a:extLst>
              <a:ext uri="{C183D7F6-B498-43B3-948B-1728B52AA6E4}">
                <adec:decorative xmlns:adec="http://schemas.microsoft.com/office/drawing/2017/decorative" val="1"/>
              </a:ext>
            </a:extLst>
          </p:cNvPr>
          <p:cNvSpPr/>
          <p:nvPr/>
        </p:nvSpPr>
        <p:spPr>
          <a:xfrm>
            <a:off x="13675576" y="15689175"/>
            <a:ext cx="139611" cy="141207"/>
          </a:xfrm>
          <a:prstGeom prst="rect">
            <a:avLst/>
          </a:prstGeom>
          <a:blipFill>
            <a:blip r:embed="rId5" cstate="print"/>
            <a:stretch>
              <a:fillRect/>
            </a:stretch>
          </a:blipFill>
        </p:spPr>
        <p:txBody>
          <a:bodyPr wrap="square" lIns="0" tIns="0" rIns="0" bIns="0" rtlCol="0"/>
          <a:lstStyle/>
          <a:p>
            <a:endParaRPr/>
          </a:p>
        </p:txBody>
      </p:sp>
      <p:sp>
        <p:nvSpPr>
          <p:cNvPr id="34" name="object 34">
            <a:extLst>
              <a:ext uri="{C183D7F6-B498-43B3-948B-1728B52AA6E4}">
                <adec:decorative xmlns:adec="http://schemas.microsoft.com/office/drawing/2017/decorative" val="1"/>
              </a:ext>
            </a:extLst>
          </p:cNvPr>
          <p:cNvSpPr/>
          <p:nvPr/>
        </p:nvSpPr>
        <p:spPr>
          <a:xfrm>
            <a:off x="13672384" y="16235655"/>
            <a:ext cx="165938" cy="160354"/>
          </a:xfrm>
          <a:prstGeom prst="rect">
            <a:avLst/>
          </a:prstGeom>
          <a:blipFill>
            <a:blip r:embed="rId6" cstate="print"/>
            <a:stretch>
              <a:fillRect/>
            </a:stretch>
          </a:blipFill>
        </p:spPr>
        <p:txBody>
          <a:bodyPr wrap="square" lIns="0" tIns="0" rIns="0" bIns="0" rtlCol="0"/>
          <a:lstStyle/>
          <a:p>
            <a:endParaRPr/>
          </a:p>
        </p:txBody>
      </p:sp>
      <p:sp>
        <p:nvSpPr>
          <p:cNvPr id="35" name="object 35">
            <a:extLst>
              <a:ext uri="{C183D7F6-B498-43B3-948B-1728B52AA6E4}">
                <adec:decorative xmlns:adec="http://schemas.microsoft.com/office/drawing/2017/decorative" val="1"/>
              </a:ext>
            </a:extLst>
          </p:cNvPr>
          <p:cNvSpPr/>
          <p:nvPr/>
        </p:nvSpPr>
        <p:spPr>
          <a:xfrm>
            <a:off x="13675576" y="15976376"/>
            <a:ext cx="139611" cy="141207"/>
          </a:xfrm>
          <a:prstGeom prst="rect">
            <a:avLst/>
          </a:prstGeom>
          <a:blipFill>
            <a:blip r:embed="rId7" cstate="print"/>
            <a:stretch>
              <a:fillRect/>
            </a:stretch>
          </a:blipFill>
        </p:spPr>
        <p:txBody>
          <a:bodyPr wrap="square" lIns="0" tIns="0" rIns="0" bIns="0" rtlCol="0"/>
          <a:lstStyle/>
          <a:p>
            <a:endParaRPr/>
          </a:p>
        </p:txBody>
      </p:sp>
      <p:sp>
        <p:nvSpPr>
          <p:cNvPr id="36" name="object 36">
            <a:extLst>
              <a:ext uri="{C183D7F6-B498-43B3-948B-1728B52AA6E4}">
                <adec:decorative xmlns:adec="http://schemas.microsoft.com/office/drawing/2017/decorative" val="1"/>
              </a:ext>
            </a:extLst>
          </p:cNvPr>
          <p:cNvSpPr/>
          <p:nvPr/>
        </p:nvSpPr>
        <p:spPr>
          <a:xfrm>
            <a:off x="13672384" y="16545194"/>
            <a:ext cx="165938" cy="159556"/>
          </a:xfrm>
          <a:prstGeom prst="rect">
            <a:avLst/>
          </a:prstGeom>
          <a:blipFill>
            <a:blip r:embed="rId8" cstate="print"/>
            <a:stretch>
              <a:fillRect/>
            </a:stretch>
          </a:blipFill>
        </p:spPr>
        <p:txBody>
          <a:bodyPr wrap="square" lIns="0" tIns="0" rIns="0" bIns="0" rtlCol="0"/>
          <a:lstStyle/>
          <a:p>
            <a:endParaRPr/>
          </a:p>
        </p:txBody>
      </p:sp>
      <p:sp>
        <p:nvSpPr>
          <p:cNvPr id="37" name="object 37">
            <a:extLst>
              <a:ext uri="{C183D7F6-B498-43B3-948B-1728B52AA6E4}">
                <adec:decorative xmlns:adec="http://schemas.microsoft.com/office/drawing/2017/decorative" val="1"/>
              </a:ext>
            </a:extLst>
          </p:cNvPr>
          <p:cNvSpPr/>
          <p:nvPr/>
        </p:nvSpPr>
        <p:spPr>
          <a:xfrm>
            <a:off x="13682755" y="16830003"/>
            <a:ext cx="159556" cy="165938"/>
          </a:xfrm>
          <a:prstGeom prst="rect">
            <a:avLst/>
          </a:prstGeom>
          <a:blipFill>
            <a:blip r:embed="rId9" cstate="print"/>
            <a:stretch>
              <a:fillRect/>
            </a:stretch>
          </a:blipFill>
        </p:spPr>
        <p:txBody>
          <a:bodyPr wrap="square" lIns="0" tIns="0" rIns="0" bIns="0" rtlCol="0"/>
          <a:lstStyle/>
          <a:p>
            <a:endParaRPr/>
          </a:p>
        </p:txBody>
      </p:sp>
      <p:sp>
        <p:nvSpPr>
          <p:cNvPr id="38" name="object 38">
            <a:extLst>
              <a:ext uri="{C183D7F6-B498-43B3-948B-1728B52AA6E4}">
                <adec:decorative xmlns:adec="http://schemas.microsoft.com/office/drawing/2017/decorative" val="1"/>
              </a:ext>
            </a:extLst>
          </p:cNvPr>
          <p:cNvSpPr/>
          <p:nvPr/>
        </p:nvSpPr>
        <p:spPr>
          <a:xfrm>
            <a:off x="13708284" y="17110025"/>
            <a:ext cx="160354" cy="165938"/>
          </a:xfrm>
          <a:prstGeom prst="rect">
            <a:avLst/>
          </a:prstGeom>
          <a:blipFill>
            <a:blip r:embed="rId10" cstate="print"/>
            <a:stretch>
              <a:fillRect/>
            </a:stretch>
          </a:blipFill>
        </p:spPr>
        <p:txBody>
          <a:bodyPr wrap="square" lIns="0" tIns="0" rIns="0" bIns="0" rtlCol="0"/>
          <a:lstStyle/>
          <a:p>
            <a:endParaRPr/>
          </a:p>
        </p:txBody>
      </p:sp>
      <p:sp>
        <p:nvSpPr>
          <p:cNvPr id="39" name="object 39">
            <a:extLst>
              <a:ext uri="{C183D7F6-B498-43B3-948B-1728B52AA6E4}">
                <adec:decorative xmlns:adec="http://schemas.microsoft.com/office/drawing/2017/decorative" val="1"/>
              </a:ext>
            </a:extLst>
          </p:cNvPr>
          <p:cNvSpPr/>
          <p:nvPr/>
        </p:nvSpPr>
        <p:spPr>
          <a:xfrm>
            <a:off x="13708284" y="17386855"/>
            <a:ext cx="139611" cy="140409"/>
          </a:xfrm>
          <a:prstGeom prst="rect">
            <a:avLst/>
          </a:prstGeom>
          <a:blipFill>
            <a:blip r:embed="rId11" cstate="print"/>
            <a:stretch>
              <a:fillRect/>
            </a:stretch>
          </a:blipFill>
        </p:spPr>
        <p:txBody>
          <a:bodyPr wrap="square" lIns="0" tIns="0" rIns="0" bIns="0" rtlCol="0"/>
          <a:lstStyle/>
          <a:p>
            <a:endParaRPr/>
          </a:p>
        </p:txBody>
      </p:sp>
      <p:sp>
        <p:nvSpPr>
          <p:cNvPr id="42" name="TextBox 41">
            <a:extLst>
              <a:ext uri="{FF2B5EF4-FFF2-40B4-BE49-F238E27FC236}">
                <a16:creationId xmlns:a16="http://schemas.microsoft.com/office/drawing/2014/main" id="{9C6D3A4B-A405-42F4-9498-AC01BA3B1411}"/>
              </a:ext>
            </a:extLst>
          </p:cNvPr>
          <p:cNvSpPr txBox="1"/>
          <p:nvPr/>
        </p:nvSpPr>
        <p:spPr>
          <a:xfrm>
            <a:off x="17748250" y="19838657"/>
            <a:ext cx="2895600" cy="244981"/>
          </a:xfrm>
          <a:prstGeom prst="rect">
            <a:avLst/>
          </a:prstGeom>
          <a:noFill/>
        </p:spPr>
        <p:txBody>
          <a:bodyPr wrap="square" rtlCol="0">
            <a:spAutoFit/>
          </a:bodyPr>
          <a:lstStyle/>
          <a:p>
            <a:r>
              <a:rPr lang="en-US" sz="1000" dirty="0"/>
              <a:t>(Modified for Accessibility by Hunter Gair)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702</Words>
  <Application>Microsoft Office PowerPoint</Application>
  <PresentationFormat>Custom</PresentationFormat>
  <Paragraphs>68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Growing High Tunnel Use for Organic  Vegetable Production in the Southeast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Growing High Tunnel Use for Organic Vegetable Production in the Southeast</dc:title>
  <cp:lastModifiedBy>Gair,Hunter A</cp:lastModifiedBy>
  <cp:revision>8</cp:revision>
  <dcterms:created xsi:type="dcterms:W3CDTF">2020-06-17T13:22:26Z</dcterms:created>
  <dcterms:modified xsi:type="dcterms:W3CDTF">2020-06-22T14:46:37Z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2019-11-21T00:00:00Z</vt:filetime>
  </property>
  <property fmtid="{D5CDD505-2E9C-101B-9397-08002B2CF9AE}" pid="3" name="Creator">
    <vt:lpwstr>Microsoft® PowerPoint® for Office 365</vt:lpwstr>
  </property>
  <property fmtid="{D5CDD505-2E9C-101B-9397-08002B2CF9AE}" pid="4" name="LastSaved">
    <vt:filetime>2020-06-17T00:00:00Z</vt:filetime>
  </property>
</Properties>
</file>