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8097500" cy="20104100"/>
  <p:notesSz cx="18097500" cy="2010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37CCD-C101-4B83-A82C-78DF4C323086}" v="12" dt="2020-06-19T20:41:28.2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4660"/>
  </p:normalViewPr>
  <p:slideViewPr>
    <p:cSldViewPr>
      <p:cViewPr varScale="1">
        <p:scale>
          <a:sx n="37" d="100"/>
          <a:sy n="37" d="100"/>
        </p:scale>
        <p:origin x="10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ir,Hunter A" userId="abf595ff-073b-4adf-a3e9-e34092664138" providerId="ADAL" clId="{6CC37CCD-C101-4B83-A82C-78DF4C323086}"/>
    <pc:docChg chg="modSld">
      <pc:chgData name="Gair,Hunter A" userId="abf595ff-073b-4adf-a3e9-e34092664138" providerId="ADAL" clId="{6CC37CCD-C101-4B83-A82C-78DF4C323086}" dt="2020-06-19T20:41:28.229" v="281" actId="13244"/>
      <pc:docMkLst>
        <pc:docMk/>
      </pc:docMkLst>
      <pc:sldChg chg="addSp modSp mod">
        <pc:chgData name="Gair,Hunter A" userId="abf595ff-073b-4adf-a3e9-e34092664138" providerId="ADAL" clId="{6CC37CCD-C101-4B83-A82C-78DF4C323086}" dt="2020-06-19T20:41:28.229" v="281" actId="13244"/>
        <pc:sldMkLst>
          <pc:docMk/>
          <pc:sldMk cId="0" sldId="256"/>
        </pc:sldMkLst>
        <pc:spChg chg="mod">
          <ac:chgData name="Gair,Hunter A" userId="abf595ff-073b-4adf-a3e9-e34092664138" providerId="ADAL" clId="{6CC37CCD-C101-4B83-A82C-78DF4C323086}" dt="2020-06-19T20:40:32.206" v="20" actId="962"/>
          <ac:spMkLst>
            <pc:docMk/>
            <pc:sldMk cId="0" sldId="256"/>
            <ac:spMk id="3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40:31.519" v="18" actId="962"/>
          <ac:spMkLst>
            <pc:docMk/>
            <pc:sldMk cId="0" sldId="256"/>
            <ac:spMk id="4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41:22.422" v="280" actId="962"/>
          <ac:spMkLst>
            <pc:docMk/>
            <pc:sldMk cId="0" sldId="256"/>
            <ac:spMk id="5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41:09.679" v="208" actId="962"/>
          <ac:spMkLst>
            <pc:docMk/>
            <pc:sldMk cId="0" sldId="256"/>
            <ac:spMk id="6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41:28.229" v="281" actId="13244"/>
          <ac:spMkLst>
            <pc:docMk/>
            <pc:sldMk cId="0" sldId="256"/>
            <ac:spMk id="7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39:18.308" v="2" actId="13244"/>
          <ac:spMkLst>
            <pc:docMk/>
            <pc:sldMk cId="0" sldId="256"/>
            <ac:spMk id="8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40:31.850" v="19" actId="962"/>
          <ac:spMkLst>
            <pc:docMk/>
            <pc:sldMk cId="0" sldId="256"/>
            <ac:spMk id="9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39:29.028" v="5" actId="962"/>
          <ac:spMkLst>
            <pc:docMk/>
            <pc:sldMk cId="0" sldId="256"/>
            <ac:spMk id="11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39:21.584" v="3" actId="13244"/>
          <ac:spMkLst>
            <pc:docMk/>
            <pc:sldMk cId="0" sldId="256"/>
            <ac:spMk id="12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39:38.035" v="8" actId="962"/>
          <ac:spMkLst>
            <pc:docMk/>
            <pc:sldMk cId="0" sldId="256"/>
            <ac:spMk id="13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39:33.050" v="6" actId="13244"/>
          <ac:spMkLst>
            <pc:docMk/>
            <pc:sldMk cId="0" sldId="256"/>
            <ac:spMk id="14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40:00.222" v="13" actId="962"/>
          <ac:spMkLst>
            <pc:docMk/>
            <pc:sldMk cId="0" sldId="256"/>
            <ac:spMk id="15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40:02.908" v="14" actId="962"/>
          <ac:spMkLst>
            <pc:docMk/>
            <pc:sldMk cId="0" sldId="256"/>
            <ac:spMk id="17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40:05.225" v="15" actId="962"/>
          <ac:spMkLst>
            <pc:docMk/>
            <pc:sldMk cId="0" sldId="256"/>
            <ac:spMk id="19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39:56.993" v="12" actId="962"/>
          <ac:spMkLst>
            <pc:docMk/>
            <pc:sldMk cId="0" sldId="256"/>
            <ac:spMk id="21" creationId="{00000000-0000-0000-0000-000000000000}"/>
          </ac:spMkLst>
        </pc:spChg>
        <pc:spChg chg="mod">
          <ac:chgData name="Gair,Hunter A" userId="abf595ff-073b-4adf-a3e9-e34092664138" providerId="ADAL" clId="{6CC37CCD-C101-4B83-A82C-78DF4C323086}" dt="2020-06-19T20:39:55.672" v="11" actId="13244"/>
          <ac:spMkLst>
            <pc:docMk/>
            <pc:sldMk cId="0" sldId="256"/>
            <ac:spMk id="22" creationId="{00000000-0000-0000-0000-000000000000}"/>
          </ac:spMkLst>
        </pc:spChg>
        <pc:spChg chg="add mod">
          <ac:chgData name="Gair,Hunter A" userId="abf595ff-073b-4adf-a3e9-e34092664138" providerId="ADAL" clId="{6CC37CCD-C101-4B83-A82C-78DF4C323086}" dt="2020-06-19T20:39:08.612" v="1" actId="1076"/>
          <ac:spMkLst>
            <pc:docMk/>
            <pc:sldMk cId="0" sldId="256"/>
            <ac:spMk id="24" creationId="{393692EA-DCA3-40DE-9E95-2C8E1E7BAC08}"/>
          </ac:spMkLst>
        </pc:spChg>
        <pc:graphicFrameChg chg="mod">
          <ac:chgData name="Gair,Hunter A" userId="abf595ff-073b-4adf-a3e9-e34092664138" providerId="ADAL" clId="{6CC37CCD-C101-4B83-A82C-78DF4C323086}" dt="2020-06-19T20:39:50.055" v="9" actId="13244"/>
          <ac:graphicFrameMkLst>
            <pc:docMk/>
            <pc:sldMk cId="0" sldId="256"/>
            <ac:graphicFrameMk id="20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7312" y="6232271"/>
            <a:ext cx="1538287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14625" y="11258296"/>
            <a:ext cx="1266825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9293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9293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4875" y="4623943"/>
            <a:ext cx="787241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320212" y="4623943"/>
            <a:ext cx="787241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9293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093688" cy="201040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4025" y="255704"/>
            <a:ext cx="10492740" cy="1335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92934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875" y="4623943"/>
            <a:ext cx="1628775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53150" y="18696814"/>
            <a:ext cx="57912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04875" y="18696814"/>
            <a:ext cx="416242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030201" y="18696814"/>
            <a:ext cx="416242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065270" marR="5080" indent="-4053204">
              <a:lnSpc>
                <a:spcPts val="4880"/>
              </a:lnSpc>
              <a:spcBef>
                <a:spcPts val="720"/>
              </a:spcBef>
            </a:pPr>
            <a:r>
              <a:rPr dirty="0"/>
              <a:t>INCREASING </a:t>
            </a:r>
            <a:r>
              <a:rPr spc="-25" dirty="0"/>
              <a:t>COVER </a:t>
            </a:r>
            <a:r>
              <a:rPr spc="-15" dirty="0"/>
              <a:t>CROP </a:t>
            </a:r>
            <a:r>
              <a:rPr spc="5" dirty="0"/>
              <a:t>DIVERSITY </a:t>
            </a:r>
            <a:r>
              <a:rPr spc="10" dirty="0"/>
              <a:t>IN  </a:t>
            </a:r>
            <a:r>
              <a:rPr spc="-25" dirty="0"/>
              <a:t>FLORIDA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84936" y="1558631"/>
            <a:ext cx="1041273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50" b="1" spc="-20" dirty="0">
                <a:solidFill>
                  <a:srgbClr val="292934"/>
                </a:solidFill>
                <a:latin typeface="Cambria"/>
                <a:cs typeface="Cambria"/>
              </a:rPr>
              <a:t>Kaylene </a:t>
            </a:r>
            <a:r>
              <a:rPr sz="2550" b="1" spc="-5" dirty="0">
                <a:solidFill>
                  <a:srgbClr val="292934"/>
                </a:solidFill>
                <a:latin typeface="Cambria"/>
                <a:cs typeface="Cambria"/>
              </a:rPr>
              <a:t>Sattanno</a:t>
            </a:r>
            <a:r>
              <a:rPr sz="2550" b="1" spc="-7" baseline="24509" dirty="0">
                <a:solidFill>
                  <a:srgbClr val="292934"/>
                </a:solidFill>
                <a:latin typeface="Cambria"/>
                <a:cs typeface="Cambria"/>
              </a:rPr>
              <a:t>1</a:t>
            </a:r>
            <a:r>
              <a:rPr sz="2550" b="1" spc="-5" dirty="0">
                <a:solidFill>
                  <a:srgbClr val="292934"/>
                </a:solidFill>
                <a:latin typeface="Cambria"/>
                <a:cs typeface="Cambria"/>
              </a:rPr>
              <a:t>, </a:t>
            </a:r>
            <a:r>
              <a:rPr sz="2550" b="1" spc="-10" dirty="0">
                <a:solidFill>
                  <a:srgbClr val="292934"/>
                </a:solidFill>
                <a:latin typeface="Cambria"/>
                <a:cs typeface="Cambria"/>
              </a:rPr>
              <a:t>Sunehali Sharma</a:t>
            </a:r>
            <a:r>
              <a:rPr sz="2550" b="1" spc="-15" baseline="24509" dirty="0">
                <a:solidFill>
                  <a:srgbClr val="292934"/>
                </a:solidFill>
                <a:latin typeface="Cambria"/>
                <a:cs typeface="Cambria"/>
              </a:rPr>
              <a:t>2</a:t>
            </a:r>
            <a:r>
              <a:rPr sz="2550" b="1" spc="-10" dirty="0">
                <a:solidFill>
                  <a:srgbClr val="292934"/>
                </a:solidFill>
                <a:latin typeface="Cambria"/>
                <a:cs typeface="Cambria"/>
              </a:rPr>
              <a:t>, Carlene Chase</a:t>
            </a:r>
            <a:r>
              <a:rPr sz="2550" b="1" spc="-15" baseline="24509" dirty="0">
                <a:solidFill>
                  <a:srgbClr val="292934"/>
                </a:solidFill>
                <a:latin typeface="Cambria"/>
                <a:cs typeface="Cambria"/>
              </a:rPr>
              <a:t>2</a:t>
            </a:r>
            <a:r>
              <a:rPr sz="2550" b="1" spc="-10" dirty="0">
                <a:solidFill>
                  <a:srgbClr val="292934"/>
                </a:solidFill>
                <a:latin typeface="Cambria"/>
                <a:cs typeface="Cambria"/>
              </a:rPr>
              <a:t>, Mickie</a:t>
            </a:r>
            <a:r>
              <a:rPr sz="2550" b="1" spc="15" dirty="0">
                <a:solidFill>
                  <a:srgbClr val="292934"/>
                </a:solidFill>
                <a:latin typeface="Cambria"/>
                <a:cs typeface="Cambria"/>
              </a:rPr>
              <a:t> </a:t>
            </a:r>
            <a:r>
              <a:rPr sz="2550" b="1" spc="-10" dirty="0">
                <a:solidFill>
                  <a:srgbClr val="292934"/>
                </a:solidFill>
                <a:latin typeface="Cambria"/>
                <a:cs typeface="Cambria"/>
              </a:rPr>
              <a:t>Swisher</a:t>
            </a:r>
            <a:r>
              <a:rPr sz="2550" b="1" spc="-15" baseline="24509" dirty="0">
                <a:solidFill>
                  <a:srgbClr val="292934"/>
                </a:solidFill>
                <a:latin typeface="Cambria"/>
                <a:cs typeface="Cambria"/>
              </a:rPr>
              <a:t>1</a:t>
            </a:r>
            <a:endParaRPr sz="2550" baseline="24509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275" b="1" spc="7" baseline="26143" dirty="0">
                <a:solidFill>
                  <a:srgbClr val="292934"/>
                </a:solidFill>
                <a:latin typeface="Cambria"/>
                <a:cs typeface="Cambria"/>
              </a:rPr>
              <a:t>1</a:t>
            </a:r>
            <a:r>
              <a:rPr sz="1300" b="1" spc="5" dirty="0">
                <a:solidFill>
                  <a:srgbClr val="292934"/>
                </a:solidFill>
                <a:latin typeface="Cambria"/>
                <a:cs typeface="Cambria"/>
              </a:rPr>
              <a:t>Department of </a:t>
            </a:r>
            <a:r>
              <a:rPr sz="1300" b="1" spc="-30" dirty="0">
                <a:solidFill>
                  <a:srgbClr val="292934"/>
                </a:solidFill>
                <a:latin typeface="Cambria"/>
                <a:cs typeface="Cambria"/>
              </a:rPr>
              <a:t>Family, </a:t>
            </a:r>
            <a:r>
              <a:rPr sz="1300" b="1" spc="-20" dirty="0">
                <a:solidFill>
                  <a:srgbClr val="292934"/>
                </a:solidFill>
                <a:latin typeface="Cambria"/>
                <a:cs typeface="Cambria"/>
              </a:rPr>
              <a:t>Youth </a:t>
            </a:r>
            <a:r>
              <a:rPr sz="1300" b="1" spc="10" dirty="0">
                <a:solidFill>
                  <a:srgbClr val="292934"/>
                </a:solidFill>
                <a:latin typeface="Cambria"/>
                <a:cs typeface="Cambria"/>
              </a:rPr>
              <a:t>&amp; </a:t>
            </a:r>
            <a:r>
              <a:rPr sz="1300" b="1" spc="5" dirty="0">
                <a:solidFill>
                  <a:srgbClr val="292934"/>
                </a:solidFill>
                <a:latin typeface="Cambria"/>
                <a:cs typeface="Cambria"/>
              </a:rPr>
              <a:t>Community Sciences, </a:t>
            </a:r>
            <a:r>
              <a:rPr sz="1300" b="1" dirty="0">
                <a:solidFill>
                  <a:srgbClr val="292934"/>
                </a:solidFill>
                <a:latin typeface="Cambria"/>
                <a:cs typeface="Cambria"/>
              </a:rPr>
              <a:t>University </a:t>
            </a:r>
            <a:r>
              <a:rPr sz="1300" b="1" spc="5" dirty="0">
                <a:solidFill>
                  <a:srgbClr val="292934"/>
                </a:solidFill>
                <a:latin typeface="Cambria"/>
                <a:cs typeface="Cambria"/>
              </a:rPr>
              <a:t>of </a:t>
            </a:r>
            <a:r>
              <a:rPr sz="1300" b="1" dirty="0">
                <a:solidFill>
                  <a:srgbClr val="292934"/>
                </a:solidFill>
                <a:latin typeface="Cambria"/>
                <a:cs typeface="Cambria"/>
              </a:rPr>
              <a:t>Florida, Gainesville,</a:t>
            </a:r>
            <a:r>
              <a:rPr sz="1300" b="1" spc="35" dirty="0">
                <a:solidFill>
                  <a:srgbClr val="292934"/>
                </a:solidFill>
                <a:latin typeface="Cambria"/>
                <a:cs typeface="Cambria"/>
              </a:rPr>
              <a:t> </a:t>
            </a:r>
            <a:r>
              <a:rPr sz="1300" b="1" spc="5" dirty="0">
                <a:solidFill>
                  <a:srgbClr val="292934"/>
                </a:solidFill>
                <a:latin typeface="Cambria"/>
                <a:cs typeface="Cambria"/>
              </a:rPr>
              <a:t>FL</a:t>
            </a:r>
            <a:endParaRPr sz="13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75" b="1" spc="7" baseline="26143" dirty="0">
                <a:solidFill>
                  <a:srgbClr val="292934"/>
                </a:solidFill>
                <a:latin typeface="Cambria"/>
                <a:cs typeface="Cambria"/>
              </a:rPr>
              <a:t>2</a:t>
            </a:r>
            <a:r>
              <a:rPr sz="1300" b="1" spc="5" dirty="0">
                <a:solidFill>
                  <a:srgbClr val="292934"/>
                </a:solidFill>
                <a:latin typeface="Cambria"/>
                <a:cs typeface="Cambria"/>
              </a:rPr>
              <a:t>Department of Horticultural Sciences, </a:t>
            </a:r>
            <a:r>
              <a:rPr sz="1300" b="1" dirty="0">
                <a:solidFill>
                  <a:srgbClr val="292934"/>
                </a:solidFill>
                <a:latin typeface="Cambria"/>
                <a:cs typeface="Cambria"/>
              </a:rPr>
              <a:t>University </a:t>
            </a:r>
            <a:r>
              <a:rPr sz="1300" b="1" spc="5" dirty="0">
                <a:solidFill>
                  <a:srgbClr val="292934"/>
                </a:solidFill>
                <a:latin typeface="Cambria"/>
                <a:cs typeface="Cambria"/>
              </a:rPr>
              <a:t>of </a:t>
            </a:r>
            <a:r>
              <a:rPr sz="1300" b="1" dirty="0">
                <a:solidFill>
                  <a:srgbClr val="292934"/>
                </a:solidFill>
                <a:latin typeface="Cambria"/>
                <a:cs typeface="Cambria"/>
              </a:rPr>
              <a:t>Florida, Gainesville,</a:t>
            </a:r>
            <a:r>
              <a:rPr sz="1300" b="1" spc="-5" dirty="0">
                <a:solidFill>
                  <a:srgbClr val="292934"/>
                </a:solidFill>
                <a:latin typeface="Cambria"/>
                <a:cs typeface="Cambria"/>
              </a:rPr>
              <a:t> </a:t>
            </a:r>
            <a:r>
              <a:rPr sz="1300" b="1" spc="5" dirty="0">
                <a:solidFill>
                  <a:srgbClr val="292934"/>
                </a:solidFill>
                <a:latin typeface="Cambria"/>
                <a:cs typeface="Cambria"/>
              </a:rPr>
              <a:t>FL</a:t>
            </a:r>
            <a:endParaRPr sz="1300" dirty="0">
              <a:latin typeface="Cambria"/>
              <a:cs typeface="Cambria"/>
            </a:endParaRPr>
          </a:p>
        </p:txBody>
      </p:sp>
      <p:sp>
        <p:nvSpPr>
          <p:cNvPr id="5" name="object 5" descr="UF/IFAS University of Florida Logo"/>
          <p:cNvSpPr/>
          <p:nvPr/>
        </p:nvSpPr>
        <p:spPr>
          <a:xfrm>
            <a:off x="727098" y="707831"/>
            <a:ext cx="3197389" cy="94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Southern SARE, Sustainable Agriculture Research &amp; Education logo"/>
          <p:cNvSpPr/>
          <p:nvPr/>
        </p:nvSpPr>
        <p:spPr>
          <a:xfrm>
            <a:off x="15326862" y="454855"/>
            <a:ext cx="2268412" cy="210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011" y="10304189"/>
            <a:ext cx="5491480" cy="502920"/>
          </a:xfrm>
          <a:custGeom>
            <a:avLst/>
            <a:gdLst/>
            <a:ahLst/>
            <a:cxnLst/>
            <a:rect l="l" t="t" r="r" b="b"/>
            <a:pathLst>
              <a:path w="5491480" h="502920">
                <a:moveTo>
                  <a:pt x="5407164" y="0"/>
                </a:moveTo>
                <a:lnTo>
                  <a:pt x="0" y="0"/>
                </a:lnTo>
                <a:lnTo>
                  <a:pt x="0" y="502602"/>
                </a:lnTo>
                <a:lnTo>
                  <a:pt x="5490932" y="502602"/>
                </a:lnTo>
                <a:lnTo>
                  <a:pt x="5490932" y="83767"/>
                </a:lnTo>
                <a:lnTo>
                  <a:pt x="5484351" y="51153"/>
                </a:lnTo>
                <a:lnTo>
                  <a:pt x="5466404" y="24528"/>
                </a:lnTo>
                <a:lnTo>
                  <a:pt x="5439778" y="6580"/>
                </a:lnTo>
                <a:lnTo>
                  <a:pt x="5407164" y="0"/>
                </a:lnTo>
                <a:close/>
              </a:path>
            </a:pathLst>
          </a:custGeom>
          <a:solidFill>
            <a:srgbClr val="170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063" y="7827196"/>
            <a:ext cx="5491480" cy="502920"/>
          </a:xfrm>
          <a:custGeom>
            <a:avLst/>
            <a:gdLst/>
            <a:ahLst/>
            <a:cxnLst/>
            <a:rect l="l" t="t" r="r" b="b"/>
            <a:pathLst>
              <a:path w="5491480" h="502920">
                <a:moveTo>
                  <a:pt x="5407164" y="0"/>
                </a:moveTo>
                <a:lnTo>
                  <a:pt x="0" y="0"/>
                </a:lnTo>
                <a:lnTo>
                  <a:pt x="0" y="502602"/>
                </a:lnTo>
                <a:lnTo>
                  <a:pt x="5490932" y="502602"/>
                </a:lnTo>
                <a:lnTo>
                  <a:pt x="5490932" y="83767"/>
                </a:lnTo>
                <a:lnTo>
                  <a:pt x="5484351" y="51153"/>
                </a:lnTo>
                <a:lnTo>
                  <a:pt x="5466404" y="24528"/>
                </a:lnTo>
                <a:lnTo>
                  <a:pt x="5439778" y="6580"/>
                </a:lnTo>
                <a:lnTo>
                  <a:pt x="5407164" y="0"/>
                </a:lnTo>
                <a:close/>
              </a:path>
            </a:pathLst>
          </a:custGeom>
          <a:solidFill>
            <a:srgbClr val="170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011" y="2637826"/>
            <a:ext cx="5491480" cy="847725"/>
          </a:xfrm>
          <a:custGeom>
            <a:avLst/>
            <a:gdLst/>
            <a:ahLst/>
            <a:cxnLst/>
            <a:rect l="l" t="t" r="r" b="b"/>
            <a:pathLst>
              <a:path w="5491480" h="847725">
                <a:moveTo>
                  <a:pt x="5349644" y="0"/>
                </a:moveTo>
                <a:lnTo>
                  <a:pt x="0" y="0"/>
                </a:lnTo>
                <a:lnTo>
                  <a:pt x="0" y="847722"/>
                </a:lnTo>
                <a:lnTo>
                  <a:pt x="5490932" y="847722"/>
                </a:lnTo>
                <a:lnTo>
                  <a:pt x="5490932" y="141287"/>
                </a:lnTo>
                <a:lnTo>
                  <a:pt x="5483730" y="96624"/>
                </a:lnTo>
                <a:lnTo>
                  <a:pt x="5463675" y="57839"/>
                </a:lnTo>
                <a:lnTo>
                  <a:pt x="5433092" y="27256"/>
                </a:lnTo>
                <a:lnTo>
                  <a:pt x="5394307" y="7201"/>
                </a:lnTo>
                <a:lnTo>
                  <a:pt x="5349644" y="0"/>
                </a:lnTo>
                <a:close/>
              </a:path>
            </a:pathLst>
          </a:custGeom>
          <a:solidFill>
            <a:srgbClr val="170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336" y="2645229"/>
            <a:ext cx="5257800" cy="17245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6450" marR="829944" algn="ctr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Introduction &amp;</a:t>
            </a:r>
            <a:r>
              <a:rPr sz="26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ambria"/>
                <a:cs typeface="Cambria"/>
              </a:rPr>
              <a:t>Problem  </a:t>
            </a: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Statement</a:t>
            </a:r>
            <a:endParaRPr sz="2600">
              <a:latin typeface="Cambria"/>
              <a:cs typeface="Cambria"/>
            </a:endParaRPr>
          </a:p>
          <a:p>
            <a:pPr marL="12700" marR="5715">
              <a:lnSpc>
                <a:spcPct val="101499"/>
              </a:lnSpc>
              <a:spcBef>
                <a:spcPts val="645"/>
              </a:spcBef>
            </a:pP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purpose of this study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is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gain insight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about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cover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crop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(CC)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conducted by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personnel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from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University of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Florida.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This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aims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increase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diversity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availability of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CC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adapted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southeastern United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States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Florida in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particular,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with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potential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improve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soil health, serve as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green manure,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suppress  weeds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nematodes. Although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there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are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commercially available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leguminous CCs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that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provide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these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agroecosystem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services, the 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number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commercially available varieties is  limited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most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exhibit constraints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that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may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be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avoided by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use of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germplasm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that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is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not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currently  available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commercially.</a:t>
            </a:r>
            <a:endParaRPr sz="1950">
              <a:latin typeface="Calibri"/>
              <a:cs typeface="Calibri"/>
            </a:endParaRPr>
          </a:p>
          <a:p>
            <a:pPr marR="4445" algn="ctr">
              <a:lnSpc>
                <a:spcPct val="100000"/>
              </a:lnSpc>
              <a:spcBef>
                <a:spcPts val="930"/>
              </a:spcBef>
            </a:pPr>
            <a:r>
              <a:rPr sz="2600" b="1" spc="-25" dirty="0">
                <a:solidFill>
                  <a:srgbClr val="FFFFFF"/>
                </a:solidFill>
                <a:latin typeface="Cambria"/>
                <a:cs typeface="Cambria"/>
              </a:rPr>
              <a:t>Objectives</a:t>
            </a:r>
            <a:endParaRPr sz="2600">
              <a:latin typeface="Cambria"/>
              <a:cs typeface="Cambria"/>
            </a:endParaRPr>
          </a:p>
          <a:p>
            <a:pPr marL="25400" marR="142875">
              <a:lnSpc>
                <a:spcPct val="101499"/>
              </a:lnSpc>
              <a:spcBef>
                <a:spcPts val="755"/>
              </a:spcBef>
            </a:pP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Our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objective is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for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farmers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agricultural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service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providers to evaluate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CCs we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are  testing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identify potential benefits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limitations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our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research.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Our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overall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goal is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improve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sustainability of horticultural crop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production in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Florida.</a:t>
            </a:r>
            <a:endParaRPr sz="1950">
              <a:latin typeface="Calibri"/>
              <a:cs typeface="Calibri"/>
            </a:endParaRPr>
          </a:p>
          <a:p>
            <a:pPr marR="1905" algn="ctr">
              <a:lnSpc>
                <a:spcPct val="100000"/>
              </a:lnSpc>
              <a:spcBef>
                <a:spcPts val="1380"/>
              </a:spcBef>
            </a:pP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Methods &amp;</a:t>
            </a:r>
            <a:r>
              <a:rPr sz="26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Materials</a:t>
            </a:r>
            <a:endParaRPr sz="2600">
              <a:latin typeface="Cambria"/>
              <a:cs typeface="Cambria"/>
            </a:endParaRPr>
          </a:p>
          <a:p>
            <a:pPr marL="25400" marR="5080">
              <a:lnSpc>
                <a:spcPct val="101499"/>
              </a:lnSpc>
              <a:spcBef>
                <a:spcPts val="535"/>
              </a:spcBef>
            </a:pP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In this </a:t>
            </a:r>
            <a:r>
              <a:rPr sz="1950" b="1" spc="-15" dirty="0">
                <a:solidFill>
                  <a:srgbClr val="292934"/>
                </a:solidFill>
                <a:latin typeface="Calibri"/>
                <a:cs typeface="Calibri"/>
              </a:rPr>
              <a:t>study,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evaluated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three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Sunn Hemp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(SH)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accessions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(AU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Golden,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Sanni,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-10" dirty="0">
                <a:solidFill>
                  <a:srgbClr val="292934"/>
                </a:solidFill>
                <a:latin typeface="Calibri"/>
                <a:cs typeface="Calibri"/>
              </a:rPr>
              <a:t>Tropic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Sun),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four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cowpea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(C) accessions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(Iron </a:t>
            </a:r>
            <a:r>
              <a:rPr sz="1950" b="1" spc="-20" dirty="0">
                <a:solidFill>
                  <a:srgbClr val="292934"/>
                </a:solidFill>
                <a:latin typeface="Calibri"/>
                <a:cs typeface="Calibri"/>
              </a:rPr>
              <a:t>Clay,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US-1136,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US-1137, US-1138),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two Slenderleaf</a:t>
            </a:r>
            <a:r>
              <a:rPr sz="1950" b="1" spc="-5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Rattlebox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(SR)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accessions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(PI-274767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Red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Hemp)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at four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locations.</a:t>
            </a:r>
            <a:endParaRPr sz="1950">
              <a:latin typeface="Calibri"/>
              <a:cs typeface="Calibri"/>
            </a:endParaRPr>
          </a:p>
          <a:p>
            <a:pPr marL="25400" marR="13970">
              <a:lnSpc>
                <a:spcPct val="101499"/>
              </a:lnSpc>
              <a:spcBef>
                <a:spcPts val="1255"/>
              </a:spcBef>
            </a:pPr>
            <a:r>
              <a:rPr sz="1950" b="1" spc="-20" dirty="0">
                <a:solidFill>
                  <a:srgbClr val="292934"/>
                </a:solidFill>
                <a:latin typeface="Calibri"/>
                <a:cs typeface="Calibri"/>
              </a:rPr>
              <a:t>We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invited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six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farmers and/or agricultural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service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providers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with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experience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using CCs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participate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in a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field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assessment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at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one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our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test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sites,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in Hawthorne,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FL,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at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end of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growing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season. </a:t>
            </a:r>
            <a:r>
              <a:rPr sz="1950" b="1" spc="-20" dirty="0">
                <a:solidFill>
                  <a:srgbClr val="292934"/>
                </a:solidFill>
                <a:latin typeface="Calibri"/>
                <a:cs typeface="Calibri"/>
              </a:rPr>
              <a:t>We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began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assessment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with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an individual assessment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where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each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participant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made specific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observations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in the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plots,  such as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plant </a:t>
            </a:r>
            <a:r>
              <a:rPr sz="1950" b="1" spc="-20" dirty="0">
                <a:solidFill>
                  <a:srgbClr val="292934"/>
                </a:solidFill>
                <a:latin typeface="Calibri"/>
                <a:cs typeface="Calibri"/>
              </a:rPr>
              <a:t>vigor,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weed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suppression, canopy  </a:t>
            </a:r>
            <a:r>
              <a:rPr sz="1950" b="1" spc="-25" dirty="0">
                <a:solidFill>
                  <a:srgbClr val="292934"/>
                </a:solidFill>
                <a:latin typeface="Calibri"/>
                <a:cs typeface="Calibri"/>
              </a:rPr>
              <a:t>cover,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biomass accumulation,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any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other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positive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or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negative effects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observed.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After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completing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individual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observations,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researcher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lead a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structured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discussion in which  the participants shared their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observations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provided recommendations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for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as a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group.</a:t>
            </a:r>
            <a:endParaRPr sz="1950">
              <a:latin typeface="Calibri"/>
              <a:cs typeface="Calibri"/>
            </a:endParaRPr>
          </a:p>
          <a:p>
            <a:pPr marL="25400" marR="45720">
              <a:lnSpc>
                <a:spcPct val="101499"/>
              </a:lnSpc>
              <a:spcBef>
                <a:spcPts val="1250"/>
              </a:spcBef>
            </a:pPr>
            <a:r>
              <a:rPr sz="1950" b="1" spc="-20" dirty="0">
                <a:solidFill>
                  <a:srgbClr val="292934"/>
                </a:solidFill>
                <a:latin typeface="Calibri"/>
                <a:cs typeface="Calibri"/>
              </a:rPr>
              <a:t>We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also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hosted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field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day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at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same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location  where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distributed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comprehensive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list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</a:t>
            </a:r>
            <a:r>
              <a:rPr sz="1950" b="1" spc="-15" dirty="0">
                <a:solidFill>
                  <a:srgbClr val="292934"/>
                </a:solidFill>
                <a:latin typeface="Calibri"/>
                <a:cs typeface="Calibri"/>
              </a:rPr>
              <a:t>key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advantages,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potential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problems,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potential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barriers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adoption of our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research.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Each  participant scored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degree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which each of  those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factors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either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encourages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or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discourages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him/her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from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using CCs using a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scalar response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 1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(very encouraging)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5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(very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discouraging).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0122" y="2668820"/>
            <a:ext cx="5490210" cy="502920"/>
          </a:xfrm>
          <a:custGeom>
            <a:avLst/>
            <a:gdLst/>
            <a:ahLst/>
            <a:cxnLst/>
            <a:rect l="l" t="t" r="r" b="b"/>
            <a:pathLst>
              <a:path w="5490209" h="502919">
                <a:moveTo>
                  <a:pt x="5406327" y="0"/>
                </a:moveTo>
                <a:lnTo>
                  <a:pt x="0" y="0"/>
                </a:lnTo>
                <a:lnTo>
                  <a:pt x="0" y="502602"/>
                </a:lnTo>
                <a:lnTo>
                  <a:pt x="5490094" y="502602"/>
                </a:lnTo>
                <a:lnTo>
                  <a:pt x="5490094" y="83767"/>
                </a:lnTo>
                <a:lnTo>
                  <a:pt x="5483514" y="51153"/>
                </a:lnTo>
                <a:lnTo>
                  <a:pt x="5465566" y="24528"/>
                </a:lnTo>
                <a:lnTo>
                  <a:pt x="5438940" y="6580"/>
                </a:lnTo>
                <a:lnTo>
                  <a:pt x="5406327" y="0"/>
                </a:lnTo>
                <a:close/>
              </a:path>
            </a:pathLst>
          </a:custGeom>
          <a:solidFill>
            <a:srgbClr val="170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594507" y="2700655"/>
            <a:ext cx="1007744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21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600" b="1" spc="-10" dirty="0">
                <a:solidFill>
                  <a:srgbClr val="FFFFFF"/>
                </a:solidFill>
                <a:latin typeface="Cambria"/>
                <a:cs typeface="Cambria"/>
              </a:rPr>
              <a:t>ables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3018" y="3234806"/>
            <a:ext cx="5447373" cy="3545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323018" y="3231315"/>
          <a:ext cx="5447665" cy="3546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1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Desirable</a:t>
                      </a:r>
                      <a:r>
                        <a:rPr sz="1750" b="1" spc="-2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Traits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T w="9525">
                      <a:solidFill>
                        <a:srgbClr val="92A199"/>
                      </a:solidFill>
                      <a:prstDash val="solid"/>
                    </a:lnT>
                    <a:lnB w="9525">
                      <a:solidFill>
                        <a:srgbClr val="92A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Undesirable</a:t>
                      </a:r>
                      <a:r>
                        <a:rPr sz="1750" b="1" spc="-3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2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Traits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T w="9525">
                      <a:solidFill>
                        <a:srgbClr val="92A199"/>
                      </a:solidFill>
                      <a:prstDash val="solid"/>
                    </a:lnT>
                    <a:lnB w="9525">
                      <a:solidFill>
                        <a:srgbClr val="92A1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104">
                <a:tc>
                  <a:txBody>
                    <a:bodyPr/>
                    <a:lstStyle/>
                    <a:p>
                      <a:pPr marL="220979" indent="-189230">
                        <a:lnSpc>
                          <a:spcPts val="2045"/>
                        </a:lnSpc>
                        <a:buFont typeface="Symbol"/>
                        <a:buChar char=""/>
                        <a:tabLst>
                          <a:tab pos="221615" algn="l"/>
                        </a:tabLst>
                      </a:pPr>
                      <a:r>
                        <a:rPr sz="1750" b="1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Weed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suppression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20979" indent="-189230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Symbol"/>
                        <a:buChar char=""/>
                        <a:tabLst>
                          <a:tab pos="221615" algn="l"/>
                        </a:tabLst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Reducing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new weed</a:t>
                      </a:r>
                      <a:r>
                        <a:rPr sz="1750" b="1" spc="-2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seeds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20979" marR="966469" indent="-188595">
                        <a:lnSpc>
                          <a:spcPct val="1074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21615" algn="l"/>
                        </a:tabLst>
                      </a:pP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Not becoming a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weed</a:t>
                      </a:r>
                      <a:r>
                        <a:rPr sz="1750" b="1" spc="-13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in 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subsequent</a:t>
                      </a:r>
                      <a:r>
                        <a:rPr sz="1750" b="1" spc="-3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seasons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20979" marR="184150" indent="-188595">
                        <a:lnSpc>
                          <a:spcPct val="1074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221615" algn="l"/>
                        </a:tabLst>
                      </a:pP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Not a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nematode host</a:t>
                      </a:r>
                      <a:r>
                        <a:rPr sz="1750" b="1" spc="-9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plant/does 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not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increase nematode</a:t>
                      </a:r>
                      <a:r>
                        <a:rPr sz="1750" b="1" spc="-8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pressure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20979" indent="-189230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Symbol"/>
                        <a:buChar char=""/>
                        <a:tabLst>
                          <a:tab pos="221615" algn="l"/>
                        </a:tabLst>
                      </a:pP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High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nitrogen</a:t>
                      </a:r>
                      <a:r>
                        <a:rPr sz="1750" b="1" spc="-3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fixation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20979" indent="-189230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Symbol"/>
                        <a:buChar char=""/>
                        <a:tabLst>
                          <a:tab pos="221615" algn="l"/>
                        </a:tabLst>
                      </a:pP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High biomass</a:t>
                      </a:r>
                      <a:r>
                        <a:rPr sz="1750" b="1" spc="-4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accumulation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20979" indent="-189230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Symbol"/>
                        <a:buChar char=""/>
                        <a:tabLst>
                          <a:tab pos="221615" algn="l"/>
                        </a:tabLst>
                      </a:pP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Low seed</a:t>
                      </a:r>
                      <a:r>
                        <a:rPr sz="1750" b="1" spc="-2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20979" indent="-18923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221615" algn="l"/>
                        </a:tabLst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Does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not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deplete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soil</a:t>
                      </a:r>
                      <a:r>
                        <a:rPr sz="1750" b="1" spc="-2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moisture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92A1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0365" indent="-189230">
                        <a:lnSpc>
                          <a:spcPts val="2045"/>
                        </a:lnSpc>
                        <a:buFont typeface="Symbol"/>
                        <a:buChar char=""/>
                        <a:tabLst>
                          <a:tab pos="381000" algn="l"/>
                        </a:tabLst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Poor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germination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380365" marR="298450" indent="-188595">
                        <a:lnSpc>
                          <a:spcPct val="1074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381000" algn="l"/>
                        </a:tabLst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Poor stand  e</a:t>
                      </a:r>
                      <a:r>
                        <a:rPr sz="1750" b="1" spc="-2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750" b="1" spc="-2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ablishme</a:t>
                      </a:r>
                      <a:r>
                        <a:rPr sz="1750" b="1" spc="-3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92A19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52">
                <a:tc gridSpan="2">
                  <a:txBody>
                    <a:bodyPr/>
                    <a:lstStyle/>
                    <a:p>
                      <a:pPr marL="55244">
                        <a:lnSpc>
                          <a:spcPts val="1770"/>
                        </a:lnSpc>
                      </a:pPr>
                      <a:r>
                        <a:rPr sz="1500" b="1" u="sng" spc="-10" dirty="0">
                          <a:solidFill>
                            <a:srgbClr val="292934"/>
                          </a:solidFill>
                          <a:uFill>
                            <a:solidFill>
                              <a:srgbClr val="292934"/>
                            </a:solidFill>
                          </a:uFill>
                          <a:latin typeface="Calibri"/>
                          <a:cs typeface="Calibri"/>
                        </a:rPr>
                        <a:t>Table </a:t>
                      </a:r>
                      <a:r>
                        <a:rPr sz="1500" b="1" u="sng" spc="10" dirty="0">
                          <a:solidFill>
                            <a:srgbClr val="292934"/>
                          </a:solidFill>
                          <a:uFill>
                            <a:solidFill>
                              <a:srgbClr val="292934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50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Desirable </a:t>
                      </a:r>
                      <a:r>
                        <a:rPr sz="1500" b="1" spc="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Undesirable </a:t>
                      </a:r>
                      <a:r>
                        <a:rPr sz="1500" b="1" spc="-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Traits </a:t>
                      </a:r>
                      <a:r>
                        <a:rPr sz="1500" b="1" spc="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Cover </a:t>
                      </a:r>
                      <a:r>
                        <a:rPr sz="150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Crops</a:t>
                      </a:r>
                      <a:r>
                        <a:rPr sz="1500" b="1" spc="16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Observed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92A1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2948" y="6897521"/>
            <a:ext cx="5487581" cy="3304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322948" y="6894031"/>
          <a:ext cx="5854065" cy="3304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468"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  <a:tabLst>
                          <a:tab pos="583565" algn="l"/>
                          <a:tab pos="2362200" algn="l"/>
                        </a:tabLst>
                      </a:pPr>
                      <a:r>
                        <a:rPr sz="1750" b="1" u="sng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 	Sunn</a:t>
                      </a:r>
                      <a:r>
                        <a:rPr sz="1750" b="1" u="sng" spc="-90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u="sng" spc="5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Hemp	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92A1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ts val="2050"/>
                        </a:lnSpc>
                      </a:pPr>
                      <a:r>
                        <a:rPr sz="1750" b="1" u="sng" spc="-15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Averaged </a:t>
                      </a:r>
                      <a:r>
                        <a:rPr sz="1750" b="1" u="sng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Score </a:t>
                      </a:r>
                      <a:r>
                        <a:rPr sz="1750" b="1" u="sng" spc="5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(Out </a:t>
                      </a:r>
                      <a:r>
                        <a:rPr sz="1750" b="1" u="sng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750" b="1" u="sng" spc="5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3</a:t>
                      </a:r>
                      <a:r>
                        <a:rPr sz="1750" b="1" u="sng" spc="-55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u="sng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points)</a:t>
                      </a:r>
                      <a:r>
                        <a:rPr sz="1750" b="1" u="sng" spc="185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92A19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86">
                <a:tc>
                  <a:txBody>
                    <a:bodyPr/>
                    <a:lstStyle/>
                    <a:p>
                      <a:pPr marL="863600" marR="350520">
                        <a:lnSpc>
                          <a:spcPts val="1914"/>
                        </a:lnSpc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Sanni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235" marR="3175" algn="ctr">
                        <a:lnSpc>
                          <a:spcPts val="1914"/>
                        </a:lnSpc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638810" marR="350520">
                        <a:lnSpc>
                          <a:spcPts val="1870"/>
                        </a:lnSpc>
                      </a:pPr>
                      <a:r>
                        <a:rPr sz="1750" b="1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Tropic</a:t>
                      </a:r>
                      <a:r>
                        <a:rPr sz="1750" b="1" spc="-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Sun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235" marR="3175" algn="ctr">
                        <a:lnSpc>
                          <a:spcPts val="1870"/>
                        </a:lnSpc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91">
                <a:tc>
                  <a:txBody>
                    <a:bodyPr/>
                    <a:lstStyle/>
                    <a:p>
                      <a:pPr marL="610235" marR="350520">
                        <a:lnSpc>
                          <a:spcPts val="1870"/>
                        </a:lnSpc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AU-Golden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235" marR="3175" algn="ctr">
                        <a:lnSpc>
                          <a:spcPts val="1870"/>
                        </a:lnSpc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04">
                <a:tc>
                  <a:txBody>
                    <a:bodyPr/>
                    <a:lstStyle/>
                    <a:p>
                      <a:pPr marL="745490" marR="35052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Cowpea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107950" marB="0"/>
                </a:tc>
                <a:tc>
                  <a:txBody>
                    <a:bodyPr/>
                    <a:lstStyle/>
                    <a:p>
                      <a:pPr marL="353695" marR="317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750" b="1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Averaged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Score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(Out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750" b="1" spc="-5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points)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1079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70">
                <a:tc>
                  <a:txBody>
                    <a:bodyPr/>
                    <a:lstStyle/>
                    <a:p>
                      <a:pPr marL="732790" marR="350520">
                        <a:lnSpc>
                          <a:spcPts val="1945"/>
                        </a:lnSpc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US-1138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870" marR="3175" algn="ctr">
                        <a:lnSpc>
                          <a:spcPts val="1945"/>
                        </a:lnSpc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3.25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732790" marR="350520">
                        <a:lnSpc>
                          <a:spcPts val="1870"/>
                        </a:lnSpc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US-1136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870" marR="3175" algn="ctr">
                        <a:lnSpc>
                          <a:spcPts val="1870"/>
                        </a:lnSpc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3.25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732790" marR="350520">
                        <a:lnSpc>
                          <a:spcPts val="1870"/>
                        </a:lnSpc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US-1137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235" marR="3175" algn="ctr">
                        <a:lnSpc>
                          <a:spcPts val="1870"/>
                        </a:lnSpc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712470" marR="350520">
                        <a:lnSpc>
                          <a:spcPts val="1870"/>
                        </a:lnSpc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Iron</a:t>
                      </a:r>
                      <a:r>
                        <a:rPr sz="1750" b="1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Clay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235" marR="3175" algn="ctr">
                        <a:lnSpc>
                          <a:spcPts val="1870"/>
                        </a:lnSpc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1.5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921">
                <a:tc gridSpan="2">
                  <a:txBody>
                    <a:bodyPr/>
                    <a:lstStyle/>
                    <a:p>
                      <a:pPr marR="3175" algn="ctr">
                        <a:lnSpc>
                          <a:spcPts val="1630"/>
                        </a:lnSpc>
                      </a:pPr>
                      <a:r>
                        <a:rPr sz="1500" b="1" u="sng" spc="-10" dirty="0">
                          <a:solidFill>
                            <a:srgbClr val="292934"/>
                          </a:solidFill>
                          <a:uFill>
                            <a:solidFill>
                              <a:srgbClr val="292934"/>
                            </a:solidFill>
                          </a:uFill>
                          <a:latin typeface="Calibri"/>
                          <a:cs typeface="Calibri"/>
                        </a:rPr>
                        <a:t>Table </a:t>
                      </a:r>
                      <a:r>
                        <a:rPr sz="1500" b="1" u="sng" spc="10" dirty="0">
                          <a:solidFill>
                            <a:srgbClr val="292934"/>
                          </a:solidFill>
                          <a:uFill>
                            <a:solidFill>
                              <a:srgbClr val="292934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: Ranked Performance </a:t>
                      </a:r>
                      <a:r>
                        <a:rPr sz="1500" b="1" spc="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of the </a:t>
                      </a:r>
                      <a:r>
                        <a:rPr sz="150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Cover Crops 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500" b="1" spc="10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marL="1270" marR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00" b="1" spc="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Species 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from Best </a:t>
                      </a:r>
                      <a:r>
                        <a:rPr sz="150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50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Worst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92A1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2948" y="10319477"/>
            <a:ext cx="5487581" cy="4479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25124"/>
              </p:ext>
            </p:extLst>
          </p:nvPr>
        </p:nvGraphicFramePr>
        <p:xfrm>
          <a:off x="6322948" y="10315986"/>
          <a:ext cx="5497195" cy="447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1587500" algn="l"/>
                          <a:tab pos="5487035" algn="l"/>
                        </a:tabLst>
                      </a:pPr>
                      <a:r>
                        <a:rPr sz="1750" b="1" u="sng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 	Future </a:t>
                      </a:r>
                      <a:r>
                        <a:rPr sz="1750" b="1" u="sng" spc="-5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Areas </a:t>
                      </a:r>
                      <a:r>
                        <a:rPr sz="1750" b="1" u="sng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of</a:t>
                      </a:r>
                      <a:r>
                        <a:rPr sz="1750" b="1" u="sng" spc="-75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u="sng" spc="-5" dirty="0">
                          <a:solidFill>
                            <a:srgbClr val="292934"/>
                          </a:solidFill>
                          <a:uFill>
                            <a:solidFill>
                              <a:srgbClr val="92A199"/>
                            </a:solidFill>
                          </a:uFill>
                          <a:latin typeface="Calibri"/>
                          <a:cs typeface="Calibri"/>
                        </a:rPr>
                        <a:t>Research	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T w="9525">
                      <a:solidFill>
                        <a:srgbClr val="92A19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813">
                <a:tc>
                  <a:txBody>
                    <a:bodyPr/>
                    <a:lstStyle/>
                    <a:p>
                      <a:pPr marL="283845" marR="3175" indent="-25209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283210" algn="l"/>
                          <a:tab pos="284480" algn="l"/>
                        </a:tabLst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Earliness of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cover crop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production </a:t>
                      </a:r>
                      <a:r>
                        <a:rPr sz="1750" b="1" spc="-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before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cash</a:t>
                      </a:r>
                      <a:r>
                        <a:rPr sz="1750" b="1" spc="-4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crop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83845" marR="513080">
                        <a:lnSpc>
                          <a:spcPts val="2260"/>
                        </a:lnSpc>
                        <a:spcBef>
                          <a:spcPts val="100"/>
                        </a:spcBef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planting in spring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(day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length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issue </a:t>
                      </a:r>
                      <a:r>
                        <a:rPr sz="1750" b="1" spc="-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late planted  winter cover</a:t>
                      </a:r>
                      <a:r>
                        <a:rPr sz="1750" b="1" spc="-2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crops)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988">
                <a:tc>
                  <a:txBody>
                    <a:bodyPr/>
                    <a:lstStyle/>
                    <a:p>
                      <a:pPr marL="283845" marR="3175" indent="-252095">
                        <a:lnSpc>
                          <a:spcPts val="2005"/>
                        </a:lnSpc>
                        <a:buFont typeface="Arial"/>
                        <a:buChar char="•"/>
                        <a:tabLst>
                          <a:tab pos="283210" algn="l"/>
                          <a:tab pos="284480" algn="l"/>
                        </a:tabLst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Nematode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resistance (root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knot,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sting,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stubby</a:t>
                      </a:r>
                      <a:r>
                        <a:rPr sz="1750" b="1" spc="-5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root)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283845" marR="3175" indent="-252095">
                        <a:lnSpc>
                          <a:spcPts val="2005"/>
                        </a:lnSpc>
                        <a:buFont typeface="Arial"/>
                        <a:buChar char="•"/>
                        <a:tabLst>
                          <a:tab pos="283210" algn="l"/>
                          <a:tab pos="284480" algn="l"/>
                        </a:tabLst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Compatibility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benefits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cover crop</a:t>
                      </a:r>
                      <a:r>
                        <a:rPr sz="1750" b="1" spc="-4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mixes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 marL="283845" marR="3175" indent="-252095">
                        <a:lnSpc>
                          <a:spcPts val="2005"/>
                        </a:lnSpc>
                        <a:buFont typeface="Arial"/>
                        <a:buChar char="•"/>
                        <a:tabLst>
                          <a:tab pos="283210" algn="l"/>
                          <a:tab pos="284480" algn="l"/>
                        </a:tabLst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Greater nitrogen</a:t>
                      </a:r>
                      <a:r>
                        <a:rPr sz="1750" b="1" spc="-3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production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092">
                <a:tc>
                  <a:txBody>
                    <a:bodyPr/>
                    <a:lstStyle/>
                    <a:p>
                      <a:pPr marL="283845" marR="3175" indent="-252095">
                        <a:lnSpc>
                          <a:spcPts val="2005"/>
                        </a:lnSpc>
                        <a:buFont typeface="Arial"/>
                        <a:buChar char="•"/>
                        <a:tabLst>
                          <a:tab pos="283210" algn="l"/>
                          <a:tab pos="284480" algn="l"/>
                        </a:tabLst>
                      </a:pPr>
                      <a:r>
                        <a:rPr sz="1750" b="1" spc="-2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Tonnage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per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acre</a:t>
                      </a:r>
                      <a:r>
                        <a:rPr sz="1750" b="1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estimates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890">
                <a:tc>
                  <a:txBody>
                    <a:bodyPr/>
                    <a:lstStyle/>
                    <a:p>
                      <a:pPr marL="283845" marR="3175" indent="-252095">
                        <a:lnSpc>
                          <a:spcPts val="2005"/>
                        </a:lnSpc>
                        <a:buFont typeface="Arial"/>
                        <a:buChar char="•"/>
                        <a:tabLst>
                          <a:tab pos="283210" algn="l"/>
                          <a:tab pos="284480" algn="l"/>
                        </a:tabLst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Seed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cost, availability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750" b="1" spc="-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supply,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750" b="1" spc="-4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re-seeding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83845" marR="31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potential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925">
                <a:tc>
                  <a:txBody>
                    <a:bodyPr/>
                    <a:lstStyle/>
                    <a:p>
                      <a:pPr marL="283845" marR="3175" indent="-252095">
                        <a:lnSpc>
                          <a:spcPts val="2005"/>
                        </a:lnSpc>
                        <a:buFont typeface="Arial"/>
                        <a:buChar char="•"/>
                        <a:tabLst>
                          <a:tab pos="283210" algn="l"/>
                          <a:tab pos="284480" algn="l"/>
                        </a:tabLst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Regional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seed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production </a:t>
                      </a:r>
                      <a:r>
                        <a:rPr sz="1750" b="1" spc="-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reduce freight cost</a:t>
                      </a:r>
                      <a:r>
                        <a:rPr sz="1750" b="1" spc="-4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83845" marR="31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match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local</a:t>
                      </a:r>
                      <a:r>
                        <a:rPr sz="1750" b="1" spc="-3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environment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500">
                <a:tc>
                  <a:txBody>
                    <a:bodyPr/>
                    <a:lstStyle/>
                    <a:p>
                      <a:pPr marL="283845" marR="3175" indent="-252095">
                        <a:lnSpc>
                          <a:spcPts val="2010"/>
                        </a:lnSpc>
                        <a:buFont typeface="Arial"/>
                        <a:buChar char="•"/>
                        <a:tabLst>
                          <a:tab pos="283210" algn="l"/>
                          <a:tab pos="284480" algn="l"/>
                        </a:tabLst>
                      </a:pP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Enhancing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effectiveness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750" b="1" spc="-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winter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legumes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750" b="1" spc="-5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poor</a:t>
                      </a:r>
                      <a:endParaRPr sz="1750">
                        <a:latin typeface="Calibri"/>
                        <a:cs typeface="Calibri"/>
                      </a:endParaRPr>
                    </a:p>
                    <a:p>
                      <a:pPr marL="283845" marR="31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75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sandy</a:t>
                      </a:r>
                      <a:r>
                        <a:rPr sz="1750" b="1" spc="-2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5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soil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257">
                <a:tc>
                  <a:txBody>
                    <a:bodyPr/>
                    <a:lstStyle/>
                    <a:p>
                      <a:pPr marR="3175" algn="ctr">
                        <a:lnSpc>
                          <a:spcPts val="1680"/>
                        </a:lnSpc>
                      </a:pPr>
                      <a:r>
                        <a:rPr sz="1500" b="1" u="sng" spc="-10" dirty="0">
                          <a:solidFill>
                            <a:srgbClr val="292934"/>
                          </a:solidFill>
                          <a:uFill>
                            <a:solidFill>
                              <a:srgbClr val="292934"/>
                            </a:solidFill>
                          </a:uFill>
                          <a:latin typeface="Calibri"/>
                          <a:cs typeface="Calibri"/>
                        </a:rPr>
                        <a:t>Table </a:t>
                      </a:r>
                      <a:r>
                        <a:rPr sz="1500" b="1" u="sng" spc="10" dirty="0">
                          <a:solidFill>
                            <a:srgbClr val="292934"/>
                          </a:solidFill>
                          <a:uFill>
                            <a:solidFill>
                              <a:srgbClr val="292934"/>
                            </a:solidFill>
                          </a:uFill>
                          <a:latin typeface="Calibri"/>
                          <a:cs typeface="Calibri"/>
                        </a:rPr>
                        <a:t>3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50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Cover 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Crop Breeding </a:t>
                      </a:r>
                      <a:r>
                        <a:rPr sz="150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Research 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Areas </a:t>
                      </a:r>
                      <a:r>
                        <a:rPr sz="1500" b="1" spc="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500" b="1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Interest</a:t>
                      </a:r>
                      <a:r>
                        <a:rPr sz="1500" b="1" spc="15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Identified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by </a:t>
                      </a:r>
                      <a:r>
                        <a:rPr sz="1500" b="1" spc="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Research </a:t>
                      </a:r>
                      <a:r>
                        <a:rPr sz="1500" b="1" spc="15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1500" b="1" spc="2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10" dirty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Participants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92A1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3368" y="14969177"/>
            <a:ext cx="5487670" cy="502920"/>
          </a:xfrm>
          <a:custGeom>
            <a:avLst/>
            <a:gdLst/>
            <a:ahLst/>
            <a:cxnLst/>
            <a:rect l="l" t="t" r="r" b="b"/>
            <a:pathLst>
              <a:path w="5487670" h="502919">
                <a:moveTo>
                  <a:pt x="5403814" y="0"/>
                </a:moveTo>
                <a:lnTo>
                  <a:pt x="0" y="0"/>
                </a:lnTo>
                <a:lnTo>
                  <a:pt x="0" y="502602"/>
                </a:lnTo>
                <a:lnTo>
                  <a:pt x="5487581" y="502602"/>
                </a:lnTo>
                <a:lnTo>
                  <a:pt x="5487581" y="83767"/>
                </a:lnTo>
                <a:lnTo>
                  <a:pt x="5481001" y="51153"/>
                </a:lnTo>
                <a:lnTo>
                  <a:pt x="5463053" y="24528"/>
                </a:lnTo>
                <a:lnTo>
                  <a:pt x="5436427" y="6580"/>
                </a:lnTo>
                <a:lnTo>
                  <a:pt x="5403814" y="0"/>
                </a:lnTo>
                <a:close/>
              </a:path>
            </a:pathLst>
          </a:custGeom>
          <a:solidFill>
            <a:srgbClr val="170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21621" y="14834003"/>
            <a:ext cx="5179060" cy="509841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1415"/>
              </a:spcBef>
            </a:pPr>
            <a:r>
              <a:rPr sz="2600" b="1" spc="-15" dirty="0">
                <a:solidFill>
                  <a:srgbClr val="FFFFFF"/>
                </a:solidFill>
                <a:latin typeface="Cambria"/>
                <a:cs typeface="Cambria"/>
              </a:rPr>
              <a:t>Conclusion</a:t>
            </a:r>
            <a:endParaRPr sz="2600" dirty="0">
              <a:latin typeface="Cambria"/>
              <a:cs typeface="Cambria"/>
            </a:endParaRPr>
          </a:p>
          <a:p>
            <a:pPr marL="12700" marR="5080">
              <a:lnSpc>
                <a:spcPct val="101499"/>
              </a:lnSpc>
              <a:spcBef>
                <a:spcPts val="1000"/>
              </a:spcBef>
            </a:pP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All of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participants are most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interested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in the 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Sunn Hemp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accessions,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Sanni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i="1" spc="-5" dirty="0">
                <a:solidFill>
                  <a:srgbClr val="292934"/>
                </a:solidFill>
                <a:latin typeface="Calibri"/>
                <a:cs typeface="Calibri"/>
              </a:rPr>
              <a:t>Tropic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Sun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two of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cowpea accessions,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US-1136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US- 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1138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.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None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participants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liked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 performance of the Slenderleaf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Rattlebox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accessions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all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but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one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participant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recommended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discontinue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studying them.</a:t>
            </a:r>
            <a:endParaRPr sz="1950" dirty="0">
              <a:latin typeface="Calibri"/>
              <a:cs typeface="Calibri"/>
            </a:endParaRPr>
          </a:p>
          <a:p>
            <a:pPr marL="12700" marR="50165">
              <a:lnSpc>
                <a:spcPct val="101499"/>
              </a:lnSpc>
              <a:spcBef>
                <a:spcPts val="1255"/>
              </a:spcBef>
            </a:pP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Next,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will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launch a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virtual field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day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where  participants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will assess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photographs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our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field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online using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Qualtrics.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By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creating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an  online assessment, we hope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achieve a higher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level of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participation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more comprehensive  feedback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about our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CC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needs of the Florida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farming</a:t>
            </a:r>
            <a:r>
              <a:rPr sz="1950" b="1" spc="-1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community.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4343" y="2668820"/>
            <a:ext cx="5491480" cy="502920"/>
          </a:xfrm>
          <a:custGeom>
            <a:avLst/>
            <a:gdLst/>
            <a:ahLst/>
            <a:cxnLst/>
            <a:rect l="l" t="t" r="r" b="b"/>
            <a:pathLst>
              <a:path w="5491480" h="502919">
                <a:moveTo>
                  <a:pt x="5407164" y="0"/>
                </a:moveTo>
                <a:lnTo>
                  <a:pt x="0" y="0"/>
                </a:lnTo>
                <a:lnTo>
                  <a:pt x="0" y="502602"/>
                </a:lnTo>
                <a:lnTo>
                  <a:pt x="5490932" y="502602"/>
                </a:lnTo>
                <a:lnTo>
                  <a:pt x="5490932" y="83767"/>
                </a:lnTo>
                <a:lnTo>
                  <a:pt x="5484351" y="51153"/>
                </a:lnTo>
                <a:lnTo>
                  <a:pt x="5466404" y="24528"/>
                </a:lnTo>
                <a:lnTo>
                  <a:pt x="5439778" y="6580"/>
                </a:lnTo>
                <a:lnTo>
                  <a:pt x="5407164" y="0"/>
                </a:lnTo>
                <a:close/>
              </a:path>
            </a:pathLst>
          </a:custGeom>
          <a:solidFill>
            <a:srgbClr val="170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313486" y="2507264"/>
            <a:ext cx="5259070" cy="9825990"/>
          </a:xfrm>
          <a:prstGeom prst="rect">
            <a:avLst/>
          </a:prstGeom>
        </p:spPr>
        <p:txBody>
          <a:bodyPr vert="horz" wrap="square" lIns="0" tIns="205105" rIns="0" bIns="0" rtlCol="0">
            <a:spAutoFit/>
          </a:bodyPr>
          <a:lstStyle/>
          <a:p>
            <a:pPr marR="71120" algn="ctr">
              <a:lnSpc>
                <a:spcPct val="100000"/>
              </a:lnSpc>
              <a:spcBef>
                <a:spcPts val="1615"/>
              </a:spcBef>
            </a:pPr>
            <a:r>
              <a:rPr sz="2600" b="1" spc="-15" dirty="0">
                <a:solidFill>
                  <a:srgbClr val="FFFFFF"/>
                </a:solidFill>
                <a:latin typeface="Cambria"/>
                <a:cs typeface="Cambria"/>
              </a:rPr>
              <a:t>Results</a:t>
            </a:r>
            <a:endParaRPr sz="2600" dirty="0">
              <a:latin typeface="Cambria"/>
              <a:cs typeface="Cambria"/>
            </a:endParaRPr>
          </a:p>
          <a:p>
            <a:pPr marL="12700" marR="5080">
              <a:lnSpc>
                <a:spcPct val="101499"/>
              </a:lnSpc>
              <a:spcBef>
                <a:spcPts val="1155"/>
              </a:spcBef>
            </a:pP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After completing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individual assessments in  the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plots, each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participant was given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two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green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stickers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two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red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stickers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vote for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 two CCs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that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show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most potential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for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weed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suppression (greens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stickers)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two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CCs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that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show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least potential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for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weed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suppression  (red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stickers).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three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CCs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identified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having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most potential </a:t>
            </a:r>
            <a:r>
              <a:rPr sz="1950" b="1" i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suppress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weeds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were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US- 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1138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(C),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US-1136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(C),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Sanni (SH).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three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CCs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identified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having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least potential </a:t>
            </a:r>
            <a:r>
              <a:rPr sz="1950" b="1" i="1" dirty="0">
                <a:solidFill>
                  <a:srgbClr val="292934"/>
                </a:solidFill>
                <a:latin typeface="Calibri"/>
                <a:cs typeface="Calibri"/>
              </a:rPr>
              <a:t>to 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suppress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weeds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were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weedy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control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(no CC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planted),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PI-274767 (SR),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red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hemp</a:t>
            </a:r>
            <a:r>
              <a:rPr sz="1950" b="1" spc="-1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(SR).</a:t>
            </a:r>
            <a:endParaRPr sz="1950" dirty="0">
              <a:latin typeface="Calibri"/>
              <a:cs typeface="Calibri"/>
            </a:endParaRPr>
          </a:p>
          <a:p>
            <a:pPr marL="12700" marR="57785">
              <a:lnSpc>
                <a:spcPct val="101499"/>
              </a:lnSpc>
              <a:spcBef>
                <a:spcPts val="1250"/>
              </a:spcBef>
            </a:pPr>
            <a:r>
              <a:rPr sz="1950" b="1" spc="-20" dirty="0">
                <a:solidFill>
                  <a:srgbClr val="292934"/>
                </a:solidFill>
                <a:latin typeface="Calibri"/>
                <a:cs typeface="Calibri"/>
              </a:rPr>
              <a:t>We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then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asked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participants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identify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desirable traits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most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promising CCs in our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experiment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undesirable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traits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least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promising CCs in our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experiment. </a:t>
            </a:r>
            <a:r>
              <a:rPr sz="1950" b="1" spc="-20" dirty="0">
                <a:solidFill>
                  <a:srgbClr val="292934"/>
                </a:solidFill>
                <a:latin typeface="Calibri"/>
                <a:cs typeface="Calibri"/>
              </a:rPr>
              <a:t>Table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1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presents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summary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their</a:t>
            </a:r>
            <a:r>
              <a:rPr sz="1950" b="1" spc="-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comments.</a:t>
            </a:r>
            <a:endParaRPr sz="1950" dirty="0">
              <a:latin typeface="Calibri"/>
              <a:cs typeface="Calibri"/>
            </a:endParaRPr>
          </a:p>
          <a:p>
            <a:pPr marL="12700" marR="24765">
              <a:lnSpc>
                <a:spcPct val="101499"/>
              </a:lnSpc>
              <a:spcBef>
                <a:spcPts val="1255"/>
              </a:spcBef>
            </a:pP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After reviewing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their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observation forms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group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discussion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notes,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participants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ranked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from best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worst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performance of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CCs  within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each species. Not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all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participants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ranked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each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CC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so we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calculated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average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score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based 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on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number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participants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that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ranked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each</a:t>
            </a:r>
            <a:r>
              <a:rPr sz="1950" b="1" spc="-7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CCs.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None of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participants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ranked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 Slenderleaf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Rattlebox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accessions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due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poor  performance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overall.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most highly </a:t>
            </a:r>
            <a:r>
              <a:rPr sz="1950" b="1" i="1" dirty="0">
                <a:solidFill>
                  <a:srgbClr val="292934"/>
                </a:solidFill>
                <a:latin typeface="Calibri"/>
                <a:cs typeface="Calibri"/>
              </a:rPr>
              <a:t>ranked  accessions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were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US-1138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(C),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US-1136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(C),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Sanni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(SH). </a:t>
            </a:r>
            <a:r>
              <a:rPr sz="1950" b="1" spc="-20" dirty="0">
                <a:solidFill>
                  <a:srgbClr val="292934"/>
                </a:solidFill>
                <a:latin typeface="Calibri"/>
                <a:cs typeface="Calibri"/>
              </a:rPr>
              <a:t>Table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2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presents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summary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the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rankings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scores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for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each</a:t>
            </a:r>
            <a:r>
              <a:rPr sz="1950" b="1" spc="-1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accession.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13486" y="12466432"/>
            <a:ext cx="5227955" cy="5915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49225">
              <a:lnSpc>
                <a:spcPct val="101499"/>
              </a:lnSpc>
              <a:spcBef>
                <a:spcPts val="90"/>
              </a:spcBef>
            </a:pP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assessment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participants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then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listed 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areas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of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CC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that could potentially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be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addressed by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breeding program. </a:t>
            </a:r>
            <a:r>
              <a:rPr sz="1950" b="1" spc="-20" dirty="0">
                <a:solidFill>
                  <a:srgbClr val="292934"/>
                </a:solidFill>
                <a:latin typeface="Calibri"/>
                <a:cs typeface="Calibri"/>
              </a:rPr>
              <a:t>Table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3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presents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summary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the</a:t>
            </a:r>
            <a:r>
              <a:rPr sz="1950" b="1" spc="-2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suggestions.</a:t>
            </a: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1499"/>
              </a:lnSpc>
              <a:spcBef>
                <a:spcPts val="1255"/>
              </a:spcBef>
            </a:pP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After exploring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our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plots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on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their own,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three of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six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field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day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participants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ranked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advantages,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disadvantages,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barriers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adopting our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using a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scalar response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1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(very encouraging)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5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(very discouraging). The  top three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factors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identified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that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encourage 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farmers </a:t>
            </a:r>
            <a:r>
              <a:rPr sz="1950" b="1" i="1" dirty="0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use CCs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are suppressing weeds (1),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attracting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beneficial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insects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(1),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increasing  cropping </a:t>
            </a:r>
            <a:r>
              <a:rPr sz="1950" b="1" spc="-5" dirty="0">
                <a:solidFill>
                  <a:srgbClr val="292934"/>
                </a:solidFill>
                <a:latin typeface="Calibri"/>
                <a:cs typeface="Calibri"/>
              </a:rPr>
              <a:t>system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biodiversity (1).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top three 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factors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identified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that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discourage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farmers </a:t>
            </a:r>
            <a:r>
              <a:rPr sz="1950" b="1" i="1" spc="5" dirty="0">
                <a:solidFill>
                  <a:srgbClr val="292934"/>
                </a:solidFill>
                <a:latin typeface="Calibri"/>
                <a:cs typeface="Calibri"/>
              </a:rPr>
              <a:t>from  using </a:t>
            </a:r>
            <a:r>
              <a:rPr sz="1950" b="1" i="1" spc="10" dirty="0">
                <a:solidFill>
                  <a:srgbClr val="292934"/>
                </a:solidFill>
                <a:latin typeface="Calibri"/>
                <a:cs typeface="Calibri"/>
              </a:rPr>
              <a:t>CCs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are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timing 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termination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the CC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with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cash crop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cycle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(3),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timing the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establishment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of the CC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with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the cash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crop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cycle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(3),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difficulty dealing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with </a:t>
            </a:r>
            <a:r>
              <a:rPr sz="1950" b="1" spc="15" dirty="0">
                <a:solidFill>
                  <a:srgbClr val="292934"/>
                </a:solidFill>
                <a:latin typeface="Calibri"/>
                <a:cs typeface="Calibri"/>
              </a:rPr>
              <a:t>CC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residue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when 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preparing </a:t>
            </a:r>
            <a:r>
              <a:rPr sz="1950" b="1" dirty="0">
                <a:solidFill>
                  <a:srgbClr val="292934"/>
                </a:solidFill>
                <a:latin typeface="Calibri"/>
                <a:cs typeface="Calibri"/>
              </a:rPr>
              <a:t>to install 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plastic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mulch</a:t>
            </a:r>
            <a:r>
              <a:rPr sz="1950" b="1" spc="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292934"/>
                </a:solidFill>
                <a:latin typeface="Calibri"/>
                <a:cs typeface="Calibri"/>
              </a:rPr>
              <a:t>(3).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24446" y="18598805"/>
            <a:ext cx="5441950" cy="1133475"/>
          </a:xfrm>
          <a:prstGeom prst="rect">
            <a:avLst/>
          </a:prstGeom>
          <a:ln w="5026">
            <a:solidFill>
              <a:srgbClr val="1709C2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03505" marR="97155" indent="635" algn="ctr">
              <a:lnSpc>
                <a:spcPct val="100499"/>
              </a:lnSpc>
              <a:spcBef>
                <a:spcPts val="90"/>
              </a:spcBef>
            </a:pPr>
            <a:r>
              <a:rPr sz="1750" b="1" i="1" dirty="0">
                <a:solidFill>
                  <a:srgbClr val="292934"/>
                </a:solidFill>
                <a:latin typeface="Calibri"/>
                <a:cs typeface="Calibri"/>
              </a:rPr>
              <a:t>This work is </a:t>
            </a:r>
            <a:r>
              <a:rPr sz="1750" b="1" i="1" spc="-5" dirty="0">
                <a:solidFill>
                  <a:srgbClr val="292934"/>
                </a:solidFill>
                <a:latin typeface="Calibri"/>
                <a:cs typeface="Calibri"/>
              </a:rPr>
              <a:t>supported </a:t>
            </a:r>
            <a:r>
              <a:rPr sz="1750" b="1" i="1" dirty="0">
                <a:solidFill>
                  <a:srgbClr val="292934"/>
                </a:solidFill>
                <a:latin typeface="Calibri"/>
                <a:cs typeface="Calibri"/>
              </a:rPr>
              <a:t>by </a:t>
            </a:r>
            <a:r>
              <a:rPr sz="1750" b="1" i="1" spc="5" dirty="0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sz="1750" b="1" i="1" dirty="0">
                <a:solidFill>
                  <a:srgbClr val="292934"/>
                </a:solidFill>
                <a:latin typeface="Calibri"/>
                <a:cs typeface="Calibri"/>
              </a:rPr>
              <a:t>Southern Sustainable  Agriculture </a:t>
            </a:r>
            <a:r>
              <a:rPr sz="1750" b="1" i="1" spc="-5" dirty="0">
                <a:solidFill>
                  <a:srgbClr val="292934"/>
                </a:solidFill>
                <a:latin typeface="Calibri"/>
                <a:cs typeface="Calibri"/>
              </a:rPr>
              <a:t>Research </a:t>
            </a:r>
            <a:r>
              <a:rPr sz="1750" b="1" i="1" spc="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750" b="1" i="1" dirty="0">
                <a:solidFill>
                  <a:srgbClr val="292934"/>
                </a:solidFill>
                <a:latin typeface="Calibri"/>
                <a:cs typeface="Calibri"/>
              </a:rPr>
              <a:t>Education (SARE) Program,  project no. LS16-270. SARE is funded by </a:t>
            </a:r>
            <a:r>
              <a:rPr sz="1750" b="1" i="1" spc="-35" dirty="0">
                <a:solidFill>
                  <a:srgbClr val="292934"/>
                </a:solidFill>
                <a:latin typeface="Calibri"/>
                <a:cs typeface="Calibri"/>
              </a:rPr>
              <a:t>USDA’s </a:t>
            </a:r>
            <a:r>
              <a:rPr sz="1750" b="1" i="1" dirty="0">
                <a:solidFill>
                  <a:srgbClr val="292934"/>
                </a:solidFill>
                <a:latin typeface="Calibri"/>
                <a:cs typeface="Calibri"/>
              </a:rPr>
              <a:t>National  Institute of </a:t>
            </a:r>
            <a:r>
              <a:rPr sz="1750" b="1" i="1" spc="-5" dirty="0">
                <a:solidFill>
                  <a:srgbClr val="292934"/>
                </a:solidFill>
                <a:latin typeface="Calibri"/>
                <a:cs typeface="Calibri"/>
              </a:rPr>
              <a:t>Food </a:t>
            </a:r>
            <a:r>
              <a:rPr sz="1750" b="1" i="1" spc="5" dirty="0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sz="1750" b="1" i="1" dirty="0">
                <a:solidFill>
                  <a:srgbClr val="292934"/>
                </a:solidFill>
                <a:latin typeface="Calibri"/>
                <a:cs typeface="Calibri"/>
              </a:rPr>
              <a:t>Agriculture</a:t>
            </a:r>
            <a:r>
              <a:rPr sz="1750" b="1" i="1" spc="-4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1750" b="1" i="1" spc="-10" dirty="0">
                <a:solidFill>
                  <a:srgbClr val="292934"/>
                </a:solidFill>
                <a:latin typeface="Calibri"/>
                <a:cs typeface="Calibri"/>
              </a:rPr>
              <a:t>(NIFA).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3692EA-DCA3-40DE-9E95-2C8E1E7BAC08}"/>
              </a:ext>
            </a:extLst>
          </p:cNvPr>
          <p:cNvSpPr txBox="1"/>
          <p:nvPr/>
        </p:nvSpPr>
        <p:spPr>
          <a:xfrm>
            <a:off x="0" y="19848396"/>
            <a:ext cx="5099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(Modified for Accessibility by Hunter Gair)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1218</Words>
  <Application>Microsoft Office PowerPoint</Application>
  <PresentationFormat>Custom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Symbol</vt:lpstr>
      <vt:lpstr>Office Theme</vt:lpstr>
      <vt:lpstr>INCREASING COVER CROP DIVERSITY IN  FLORIDA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COVER CROP DIVERSITY IN  FLORIDA</dc:title>
  <cp:lastModifiedBy>Gair,Hunter A</cp:lastModifiedBy>
  <cp:revision>1</cp:revision>
  <dcterms:created xsi:type="dcterms:W3CDTF">2020-06-19T20:04:36Z</dcterms:created>
  <dcterms:modified xsi:type="dcterms:W3CDTF">2020-06-19T20:41:30Z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2020-06-19T00:00:00Z</vt:filetime>
  </property>
</Properties>
</file>