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0104100" cy="15081250"/>
  <p:notesSz cx="20104100" cy="15081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C55159-5A6B-470D-84B1-B0703D9ED22B}" v="40" dt="2020-06-19T20:36:25.13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654" y="-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ir,Hunter A" userId="abf595ff-073b-4adf-a3e9-e34092664138" providerId="ADAL" clId="{4AC55159-5A6B-470D-84B1-B0703D9ED22B}"/>
    <pc:docChg chg="undo custSel modSld">
      <pc:chgData name="Gair,Hunter A" userId="abf595ff-073b-4adf-a3e9-e34092664138" providerId="ADAL" clId="{4AC55159-5A6B-470D-84B1-B0703D9ED22B}" dt="2020-06-19T20:36:25.131" v="295" actId="13244"/>
      <pc:docMkLst>
        <pc:docMk/>
      </pc:docMkLst>
      <pc:sldChg chg="addSp modSp mod">
        <pc:chgData name="Gair,Hunter A" userId="abf595ff-073b-4adf-a3e9-e34092664138" providerId="ADAL" clId="{4AC55159-5A6B-470D-84B1-B0703D9ED22B}" dt="2020-06-19T20:36:25.131" v="295" actId="13244"/>
        <pc:sldMkLst>
          <pc:docMk/>
          <pc:sldMk cId="0" sldId="256"/>
        </pc:sldMkLst>
        <pc:spChg chg="mod">
          <ac:chgData name="Gair,Hunter A" userId="abf595ff-073b-4adf-a3e9-e34092664138" providerId="ADAL" clId="{4AC55159-5A6B-470D-84B1-B0703D9ED22B}" dt="2020-06-19T20:30:58.986" v="88" actId="13244"/>
          <ac:spMkLst>
            <pc:docMk/>
            <pc:sldMk cId="0" sldId="256"/>
            <ac:spMk id="2" creationId="{00000000-0000-0000-0000-000000000000}"/>
          </ac:spMkLst>
        </pc:spChg>
        <pc:spChg chg="mod">
          <ac:chgData name="Gair,Hunter A" userId="abf595ff-073b-4adf-a3e9-e34092664138" providerId="ADAL" clId="{4AC55159-5A6B-470D-84B1-B0703D9ED22B}" dt="2020-06-19T20:30:50.582" v="87" actId="13244"/>
          <ac:spMkLst>
            <pc:docMk/>
            <pc:sldMk cId="0" sldId="256"/>
            <ac:spMk id="3" creationId="{00000000-0000-0000-0000-000000000000}"/>
          </ac:spMkLst>
        </pc:spChg>
        <pc:spChg chg="mod">
          <ac:chgData name="Gair,Hunter A" userId="abf595ff-073b-4adf-a3e9-e34092664138" providerId="ADAL" clId="{4AC55159-5A6B-470D-84B1-B0703D9ED22B}" dt="2020-06-19T20:30:26.787" v="1" actId="13244"/>
          <ac:spMkLst>
            <pc:docMk/>
            <pc:sldMk cId="0" sldId="256"/>
            <ac:spMk id="4" creationId="{00000000-0000-0000-0000-000000000000}"/>
          </ac:spMkLst>
        </pc:spChg>
        <pc:spChg chg="mod">
          <ac:chgData name="Gair,Hunter A" userId="abf595ff-073b-4adf-a3e9-e34092664138" providerId="ADAL" clId="{4AC55159-5A6B-470D-84B1-B0703D9ED22B}" dt="2020-06-19T20:30:35.014" v="2" actId="13244"/>
          <ac:spMkLst>
            <pc:docMk/>
            <pc:sldMk cId="0" sldId="256"/>
            <ac:spMk id="5" creationId="{00000000-0000-0000-0000-000000000000}"/>
          </ac:spMkLst>
        </pc:spChg>
        <pc:spChg chg="mod">
          <ac:chgData name="Gair,Hunter A" userId="abf595ff-073b-4adf-a3e9-e34092664138" providerId="ADAL" clId="{4AC55159-5A6B-470D-84B1-B0703D9ED22B}" dt="2020-06-19T20:31:23.614" v="236" actId="962"/>
          <ac:spMkLst>
            <pc:docMk/>
            <pc:sldMk cId="0" sldId="256"/>
            <ac:spMk id="6" creationId="{00000000-0000-0000-0000-000000000000}"/>
          </ac:spMkLst>
        </pc:spChg>
        <pc:spChg chg="mod">
          <ac:chgData name="Gair,Hunter A" userId="abf595ff-073b-4adf-a3e9-e34092664138" providerId="ADAL" clId="{4AC55159-5A6B-470D-84B1-B0703D9ED22B}" dt="2020-06-19T20:31:33.947" v="239" actId="962"/>
          <ac:spMkLst>
            <pc:docMk/>
            <pc:sldMk cId="0" sldId="256"/>
            <ac:spMk id="7" creationId="{00000000-0000-0000-0000-000000000000}"/>
          </ac:spMkLst>
        </pc:spChg>
        <pc:spChg chg="mod">
          <ac:chgData name="Gair,Hunter A" userId="abf595ff-073b-4adf-a3e9-e34092664138" providerId="ADAL" clId="{4AC55159-5A6B-470D-84B1-B0703D9ED22B}" dt="2020-06-19T20:31:52.986" v="241" actId="962"/>
          <ac:spMkLst>
            <pc:docMk/>
            <pc:sldMk cId="0" sldId="256"/>
            <ac:spMk id="9" creationId="{00000000-0000-0000-0000-000000000000}"/>
          </ac:spMkLst>
        </pc:spChg>
        <pc:spChg chg="mod">
          <ac:chgData name="Gair,Hunter A" userId="abf595ff-073b-4adf-a3e9-e34092664138" providerId="ADAL" clId="{4AC55159-5A6B-470D-84B1-B0703D9ED22B}" dt="2020-06-19T20:34:03.937" v="269" actId="13244"/>
          <ac:spMkLst>
            <pc:docMk/>
            <pc:sldMk cId="0" sldId="256"/>
            <ac:spMk id="10" creationId="{00000000-0000-0000-0000-000000000000}"/>
          </ac:spMkLst>
        </pc:spChg>
        <pc:spChg chg="mod">
          <ac:chgData name="Gair,Hunter A" userId="abf595ff-073b-4adf-a3e9-e34092664138" providerId="ADAL" clId="{4AC55159-5A6B-470D-84B1-B0703D9ED22B}" dt="2020-06-19T20:34:03.937" v="269" actId="13244"/>
          <ac:spMkLst>
            <pc:docMk/>
            <pc:sldMk cId="0" sldId="256"/>
            <ac:spMk id="11" creationId="{00000000-0000-0000-0000-000000000000}"/>
          </ac:spMkLst>
        </pc:spChg>
        <pc:spChg chg="mod">
          <ac:chgData name="Gair,Hunter A" userId="abf595ff-073b-4adf-a3e9-e34092664138" providerId="ADAL" clId="{4AC55159-5A6B-470D-84B1-B0703D9ED22B}" dt="2020-06-19T20:35:47.596" v="286" actId="13244"/>
          <ac:spMkLst>
            <pc:docMk/>
            <pc:sldMk cId="0" sldId="256"/>
            <ac:spMk id="12" creationId="{00000000-0000-0000-0000-000000000000}"/>
          </ac:spMkLst>
        </pc:spChg>
        <pc:spChg chg="mod">
          <ac:chgData name="Gair,Hunter A" userId="abf595ff-073b-4adf-a3e9-e34092664138" providerId="ADAL" clId="{4AC55159-5A6B-470D-84B1-B0703D9ED22B}" dt="2020-06-19T20:35:56.287" v="287" actId="13244"/>
          <ac:spMkLst>
            <pc:docMk/>
            <pc:sldMk cId="0" sldId="256"/>
            <ac:spMk id="17" creationId="{00000000-0000-0000-0000-000000000000}"/>
          </ac:spMkLst>
        </pc:spChg>
        <pc:spChg chg="mod">
          <ac:chgData name="Gair,Hunter A" userId="abf595ff-073b-4adf-a3e9-e34092664138" providerId="ADAL" clId="{4AC55159-5A6B-470D-84B1-B0703D9ED22B}" dt="2020-06-19T20:35:33.107" v="285" actId="13244"/>
          <ac:spMkLst>
            <pc:docMk/>
            <pc:sldMk cId="0" sldId="256"/>
            <ac:spMk id="18" creationId="{00000000-0000-0000-0000-000000000000}"/>
          </ac:spMkLst>
        </pc:spChg>
        <pc:spChg chg="mod">
          <ac:chgData name="Gair,Hunter A" userId="abf595ff-073b-4adf-a3e9-e34092664138" providerId="ADAL" clId="{4AC55159-5A6B-470D-84B1-B0703D9ED22B}" dt="2020-06-19T20:35:02.192" v="281" actId="13244"/>
          <ac:spMkLst>
            <pc:docMk/>
            <pc:sldMk cId="0" sldId="256"/>
            <ac:spMk id="19" creationId="{00000000-0000-0000-0000-000000000000}"/>
          </ac:spMkLst>
        </pc:spChg>
        <pc:spChg chg="mod">
          <ac:chgData name="Gair,Hunter A" userId="abf595ff-073b-4adf-a3e9-e34092664138" providerId="ADAL" clId="{4AC55159-5A6B-470D-84B1-B0703D9ED22B}" dt="2020-06-19T20:34:21.388" v="273" actId="13244"/>
          <ac:spMkLst>
            <pc:docMk/>
            <pc:sldMk cId="0" sldId="256"/>
            <ac:spMk id="20" creationId="{00000000-0000-0000-0000-000000000000}"/>
          </ac:spMkLst>
        </pc:spChg>
        <pc:spChg chg="mod">
          <ac:chgData name="Gair,Hunter A" userId="abf595ff-073b-4adf-a3e9-e34092664138" providerId="ADAL" clId="{4AC55159-5A6B-470D-84B1-B0703D9ED22B}" dt="2020-06-19T20:33:45.728" v="267" actId="13244"/>
          <ac:spMkLst>
            <pc:docMk/>
            <pc:sldMk cId="0" sldId="256"/>
            <ac:spMk id="21" creationId="{00000000-0000-0000-0000-000000000000}"/>
          </ac:spMkLst>
        </pc:spChg>
        <pc:spChg chg="mod">
          <ac:chgData name="Gair,Hunter A" userId="abf595ff-073b-4adf-a3e9-e34092664138" providerId="ADAL" clId="{4AC55159-5A6B-470D-84B1-B0703D9ED22B}" dt="2020-06-19T20:33:49.676" v="268" actId="13244"/>
          <ac:spMkLst>
            <pc:docMk/>
            <pc:sldMk cId="0" sldId="256"/>
            <ac:spMk id="22" creationId="{00000000-0000-0000-0000-000000000000}"/>
          </ac:spMkLst>
        </pc:spChg>
        <pc:spChg chg="mod">
          <ac:chgData name="Gair,Hunter A" userId="abf595ff-073b-4adf-a3e9-e34092664138" providerId="ADAL" clId="{4AC55159-5A6B-470D-84B1-B0703D9ED22B}" dt="2020-06-19T20:34:13.150" v="272" actId="962"/>
          <ac:spMkLst>
            <pc:docMk/>
            <pc:sldMk cId="0" sldId="256"/>
            <ac:spMk id="23" creationId="{00000000-0000-0000-0000-000000000000}"/>
          </ac:spMkLst>
        </pc:spChg>
        <pc:spChg chg="mod">
          <ac:chgData name="Gair,Hunter A" userId="abf595ff-073b-4adf-a3e9-e34092664138" providerId="ADAL" clId="{4AC55159-5A6B-470D-84B1-B0703D9ED22B}" dt="2020-06-19T20:33:34.481" v="264" actId="13244"/>
          <ac:spMkLst>
            <pc:docMk/>
            <pc:sldMk cId="0" sldId="256"/>
            <ac:spMk id="24" creationId="{00000000-0000-0000-0000-000000000000}"/>
          </ac:spMkLst>
        </pc:spChg>
        <pc:spChg chg="mod">
          <ac:chgData name="Gair,Hunter A" userId="abf595ff-073b-4adf-a3e9-e34092664138" providerId="ADAL" clId="{4AC55159-5A6B-470D-84B1-B0703D9ED22B}" dt="2020-06-19T20:34:54.458" v="279" actId="13244"/>
          <ac:spMkLst>
            <pc:docMk/>
            <pc:sldMk cId="0" sldId="256"/>
            <ac:spMk id="25" creationId="{00000000-0000-0000-0000-000000000000}"/>
          </ac:spMkLst>
        </pc:spChg>
        <pc:spChg chg="mod">
          <ac:chgData name="Gair,Hunter A" userId="abf595ff-073b-4adf-a3e9-e34092664138" providerId="ADAL" clId="{4AC55159-5A6B-470D-84B1-B0703D9ED22B}" dt="2020-06-19T20:35:00.275" v="280" actId="13244"/>
          <ac:spMkLst>
            <pc:docMk/>
            <pc:sldMk cId="0" sldId="256"/>
            <ac:spMk id="26" creationId="{00000000-0000-0000-0000-000000000000}"/>
          </ac:spMkLst>
        </pc:spChg>
        <pc:spChg chg="mod">
          <ac:chgData name="Gair,Hunter A" userId="abf595ff-073b-4adf-a3e9-e34092664138" providerId="ADAL" clId="{4AC55159-5A6B-470D-84B1-B0703D9ED22B}" dt="2020-06-19T20:35:47.596" v="286" actId="13244"/>
          <ac:spMkLst>
            <pc:docMk/>
            <pc:sldMk cId="0" sldId="256"/>
            <ac:spMk id="27" creationId="{00000000-0000-0000-0000-000000000000}"/>
          </ac:spMkLst>
        </pc:spChg>
        <pc:spChg chg="mod">
          <ac:chgData name="Gair,Hunter A" userId="abf595ff-073b-4adf-a3e9-e34092664138" providerId="ADAL" clId="{4AC55159-5A6B-470D-84B1-B0703D9ED22B}" dt="2020-06-19T20:35:47.596" v="286" actId="13244"/>
          <ac:spMkLst>
            <pc:docMk/>
            <pc:sldMk cId="0" sldId="256"/>
            <ac:spMk id="28" creationId="{00000000-0000-0000-0000-000000000000}"/>
          </ac:spMkLst>
        </pc:spChg>
        <pc:spChg chg="mod">
          <ac:chgData name="Gair,Hunter A" userId="abf595ff-073b-4adf-a3e9-e34092664138" providerId="ADAL" clId="{4AC55159-5A6B-470D-84B1-B0703D9ED22B}" dt="2020-06-19T20:35:27.903" v="284" actId="962"/>
          <ac:spMkLst>
            <pc:docMk/>
            <pc:sldMk cId="0" sldId="256"/>
            <ac:spMk id="29" creationId="{00000000-0000-0000-0000-000000000000}"/>
          </ac:spMkLst>
        </pc:spChg>
        <pc:spChg chg="mod">
          <ac:chgData name="Gair,Hunter A" userId="abf595ff-073b-4adf-a3e9-e34092664138" providerId="ADAL" clId="{4AC55159-5A6B-470D-84B1-B0703D9ED22B}" dt="2020-06-19T20:35:25.733" v="283" actId="13244"/>
          <ac:spMkLst>
            <pc:docMk/>
            <pc:sldMk cId="0" sldId="256"/>
            <ac:spMk id="30" creationId="{00000000-0000-0000-0000-000000000000}"/>
          </ac:spMkLst>
        </pc:spChg>
        <pc:spChg chg="mod">
          <ac:chgData name="Gair,Hunter A" userId="abf595ff-073b-4adf-a3e9-e34092664138" providerId="ADAL" clId="{4AC55159-5A6B-470D-84B1-B0703D9ED22B}" dt="2020-06-19T20:36:14.695" v="292" actId="13244"/>
          <ac:spMkLst>
            <pc:docMk/>
            <pc:sldMk cId="0" sldId="256"/>
            <ac:spMk id="31" creationId="{00000000-0000-0000-0000-000000000000}"/>
          </ac:spMkLst>
        </pc:spChg>
        <pc:spChg chg="mod">
          <ac:chgData name="Gair,Hunter A" userId="abf595ff-073b-4adf-a3e9-e34092664138" providerId="ADAL" clId="{4AC55159-5A6B-470D-84B1-B0703D9ED22B}" dt="2020-06-19T20:36:20.496" v="294" actId="13244"/>
          <ac:spMkLst>
            <pc:docMk/>
            <pc:sldMk cId="0" sldId="256"/>
            <ac:spMk id="33" creationId="{00000000-0000-0000-0000-000000000000}"/>
          </ac:spMkLst>
        </pc:spChg>
        <pc:spChg chg="mod">
          <ac:chgData name="Gair,Hunter A" userId="abf595ff-073b-4adf-a3e9-e34092664138" providerId="ADAL" clId="{4AC55159-5A6B-470D-84B1-B0703D9ED22B}" dt="2020-06-19T20:36:12.826" v="291" actId="13244"/>
          <ac:spMkLst>
            <pc:docMk/>
            <pc:sldMk cId="0" sldId="256"/>
            <ac:spMk id="34" creationId="{00000000-0000-0000-0000-000000000000}"/>
          </ac:spMkLst>
        </pc:spChg>
        <pc:spChg chg="add mod">
          <ac:chgData name="Gair,Hunter A" userId="abf595ff-073b-4adf-a3e9-e34092664138" providerId="ADAL" clId="{4AC55159-5A6B-470D-84B1-B0703D9ED22B}" dt="2020-06-19T20:08:24.786" v="0"/>
          <ac:spMkLst>
            <pc:docMk/>
            <pc:sldMk cId="0" sldId="256"/>
            <ac:spMk id="35" creationId="{BC3FEED7-0730-4C0F-B68C-E86213E95350}"/>
          </ac:spMkLst>
        </pc:spChg>
        <pc:spChg chg="add mod">
          <ac:chgData name="Gair,Hunter A" userId="abf595ff-073b-4adf-a3e9-e34092664138" providerId="ADAL" clId="{4AC55159-5A6B-470D-84B1-B0703D9ED22B}" dt="2020-06-19T20:34:09.235" v="270" actId="13244"/>
          <ac:spMkLst>
            <pc:docMk/>
            <pc:sldMk cId="0" sldId="256"/>
            <ac:spMk id="36" creationId="{C8AA7ACF-1359-409C-A617-3B7531166C1E}"/>
          </ac:spMkLst>
        </pc:spChg>
        <pc:graphicFrameChg chg="mod">
          <ac:chgData name="Gair,Hunter A" userId="abf595ff-073b-4adf-a3e9-e34092664138" providerId="ADAL" clId="{4AC55159-5A6B-470D-84B1-B0703D9ED22B}" dt="2020-06-19T20:35:14.769" v="282" actId="13244"/>
          <ac:graphicFrameMkLst>
            <pc:docMk/>
            <pc:sldMk cId="0" sldId="256"/>
            <ac:graphicFrameMk id="8" creationId="{00000000-0000-0000-0000-000000000000}"/>
          </ac:graphicFrameMkLst>
        </pc:graphicFrameChg>
        <pc:graphicFrameChg chg="mod">
          <ac:chgData name="Gair,Hunter A" userId="abf595ff-073b-4adf-a3e9-e34092664138" providerId="ADAL" clId="{4AC55159-5A6B-470D-84B1-B0703D9ED22B}" dt="2020-06-19T20:34:03.937" v="269" actId="13244"/>
          <ac:graphicFrameMkLst>
            <pc:docMk/>
            <pc:sldMk cId="0" sldId="256"/>
            <ac:graphicFrameMk id="13" creationId="{00000000-0000-0000-0000-000000000000}"/>
          </ac:graphicFrameMkLst>
        </pc:graphicFrameChg>
        <pc:graphicFrameChg chg="mod">
          <ac:chgData name="Gair,Hunter A" userId="abf595ff-073b-4adf-a3e9-e34092664138" providerId="ADAL" clId="{4AC55159-5A6B-470D-84B1-B0703D9ED22B}" dt="2020-06-19T20:34:35.355" v="274" actId="13244"/>
          <ac:graphicFrameMkLst>
            <pc:docMk/>
            <pc:sldMk cId="0" sldId="256"/>
            <ac:graphicFrameMk id="14" creationId="{00000000-0000-0000-0000-000000000000}"/>
          </ac:graphicFrameMkLst>
        </pc:graphicFrameChg>
        <pc:graphicFrameChg chg="mod">
          <ac:chgData name="Gair,Hunter A" userId="abf595ff-073b-4adf-a3e9-e34092664138" providerId="ADAL" clId="{4AC55159-5A6B-470D-84B1-B0703D9ED22B}" dt="2020-06-19T20:36:25.131" v="295" actId="13244"/>
          <ac:graphicFrameMkLst>
            <pc:docMk/>
            <pc:sldMk cId="0" sldId="256"/>
            <ac:graphicFrameMk id="16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675187"/>
            <a:ext cx="17088486" cy="3167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8445500"/>
            <a:ext cx="14072870" cy="37703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5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5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468687"/>
            <a:ext cx="8745284" cy="9953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468687"/>
            <a:ext cx="8745284" cy="9953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5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100" cy="150780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27937" y="335805"/>
            <a:ext cx="14848224" cy="800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5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468687"/>
            <a:ext cx="18093690" cy="9953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4025563"/>
            <a:ext cx="6433312" cy="754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4025563"/>
            <a:ext cx="4623943" cy="754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4025563"/>
            <a:ext cx="4623943" cy="754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815975">
              <a:lnSpc>
                <a:spcPct val="100000"/>
              </a:lnSpc>
              <a:spcBef>
                <a:spcPts val="135"/>
              </a:spcBef>
            </a:pPr>
            <a:r>
              <a:rPr spc="-10" dirty="0"/>
              <a:t>Growing </a:t>
            </a:r>
            <a:r>
              <a:rPr spc="-40" dirty="0"/>
              <a:t>Cover </a:t>
            </a:r>
            <a:r>
              <a:rPr spc="-5" dirty="0"/>
              <a:t>Crop </a:t>
            </a:r>
            <a:r>
              <a:rPr spc="20" dirty="0"/>
              <a:t>Use </a:t>
            </a:r>
            <a:r>
              <a:rPr spc="10" dirty="0"/>
              <a:t>in the </a:t>
            </a:r>
            <a:r>
              <a:rPr spc="15" dirty="0"/>
              <a:t>Southern</a:t>
            </a:r>
            <a:r>
              <a:rPr spc="10" dirty="0"/>
              <a:t> </a:t>
            </a:r>
            <a:r>
              <a:rPr dirty="0"/>
              <a:t>Region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41973" y="1152942"/>
            <a:ext cx="8631555" cy="444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50" b="1" spc="-25" dirty="0">
                <a:latin typeface="Cambria"/>
                <a:cs typeface="Cambria"/>
              </a:rPr>
              <a:t>Kaylene </a:t>
            </a:r>
            <a:r>
              <a:rPr sz="2750" b="1" spc="-5" dirty="0">
                <a:latin typeface="Cambria"/>
                <a:cs typeface="Cambria"/>
              </a:rPr>
              <a:t>Sattanno, </a:t>
            </a:r>
            <a:r>
              <a:rPr sz="2750" b="1" spc="-15" dirty="0">
                <a:latin typeface="Cambria"/>
                <a:cs typeface="Cambria"/>
              </a:rPr>
              <a:t>Marilyn </a:t>
            </a:r>
            <a:r>
              <a:rPr sz="2750" b="1" spc="-45" dirty="0">
                <a:latin typeface="Cambria"/>
                <a:cs typeface="Cambria"/>
              </a:rPr>
              <a:t>Swisher, </a:t>
            </a:r>
            <a:r>
              <a:rPr sz="2750" b="1" spc="-5" dirty="0">
                <a:latin typeface="Cambria"/>
                <a:cs typeface="Cambria"/>
              </a:rPr>
              <a:t>and Carlene</a:t>
            </a:r>
            <a:r>
              <a:rPr sz="2750" b="1" spc="55" dirty="0">
                <a:latin typeface="Cambria"/>
                <a:cs typeface="Cambria"/>
              </a:rPr>
              <a:t> </a:t>
            </a:r>
            <a:r>
              <a:rPr sz="2750" b="1" spc="-10" dirty="0">
                <a:latin typeface="Cambria"/>
                <a:cs typeface="Cambria"/>
              </a:rPr>
              <a:t>Chase</a:t>
            </a:r>
            <a:endParaRPr sz="2750" dirty="0">
              <a:latin typeface="Cambria"/>
              <a:cs typeface="Cambria"/>
            </a:endParaRPr>
          </a:p>
        </p:txBody>
      </p:sp>
      <p:sp>
        <p:nvSpPr>
          <p:cNvPr id="3" name="object 3" descr="UF/IFAS University of Florida Logo"/>
          <p:cNvSpPr/>
          <p:nvPr/>
        </p:nvSpPr>
        <p:spPr>
          <a:xfrm>
            <a:off x="358802" y="449550"/>
            <a:ext cx="2857853" cy="845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 descr="Southern SARE, Sustainable Agriculture Research &amp; Education logo"/>
          <p:cNvSpPr/>
          <p:nvPr/>
        </p:nvSpPr>
        <p:spPr>
          <a:xfrm>
            <a:off x="17383763" y="104010"/>
            <a:ext cx="2625400" cy="24480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501736" y="221982"/>
            <a:ext cx="2393644" cy="22163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3250" y="1736073"/>
            <a:ext cx="6122670" cy="490855"/>
          </a:xfrm>
          <a:custGeom>
            <a:avLst/>
            <a:gdLst/>
            <a:ahLst/>
            <a:cxnLst/>
            <a:rect l="l" t="t" r="r" b="b"/>
            <a:pathLst>
              <a:path w="6122670" h="490855">
                <a:moveTo>
                  <a:pt x="6040886" y="0"/>
                </a:moveTo>
                <a:lnTo>
                  <a:pt x="0" y="0"/>
                </a:lnTo>
                <a:lnTo>
                  <a:pt x="0" y="490735"/>
                </a:lnTo>
                <a:lnTo>
                  <a:pt x="6122675" y="490735"/>
                </a:lnTo>
                <a:lnTo>
                  <a:pt x="6122675" y="81789"/>
                </a:lnTo>
                <a:lnTo>
                  <a:pt x="6116252" y="49941"/>
                </a:lnTo>
                <a:lnTo>
                  <a:pt x="6098730" y="23944"/>
                </a:lnTo>
                <a:lnTo>
                  <a:pt x="6072734" y="6423"/>
                </a:lnTo>
                <a:lnTo>
                  <a:pt x="6040886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3250" y="5490234"/>
            <a:ext cx="6122670" cy="490855"/>
          </a:xfrm>
          <a:custGeom>
            <a:avLst/>
            <a:gdLst/>
            <a:ahLst/>
            <a:cxnLst/>
            <a:rect l="l" t="t" r="r" b="b"/>
            <a:pathLst>
              <a:path w="6122670" h="490854">
                <a:moveTo>
                  <a:pt x="6040886" y="0"/>
                </a:moveTo>
                <a:lnTo>
                  <a:pt x="0" y="0"/>
                </a:lnTo>
                <a:lnTo>
                  <a:pt x="0" y="490735"/>
                </a:lnTo>
                <a:lnTo>
                  <a:pt x="6122675" y="490735"/>
                </a:lnTo>
                <a:lnTo>
                  <a:pt x="6122675" y="81789"/>
                </a:lnTo>
                <a:lnTo>
                  <a:pt x="6116252" y="49941"/>
                </a:lnTo>
                <a:lnTo>
                  <a:pt x="6098730" y="23944"/>
                </a:lnTo>
                <a:lnTo>
                  <a:pt x="6072734" y="6423"/>
                </a:lnTo>
                <a:lnTo>
                  <a:pt x="6040886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42155" y="1451537"/>
            <a:ext cx="6002020" cy="3916457"/>
          </a:xfrm>
          <a:prstGeom prst="rect">
            <a:avLst/>
          </a:prstGeom>
        </p:spPr>
        <p:txBody>
          <a:bodyPr vert="horz" wrap="square" lIns="0" tIns="243840" rIns="0" bIns="0" rtlCol="0">
            <a:spAutoFit/>
          </a:bodyPr>
          <a:lstStyle/>
          <a:p>
            <a:pPr marL="39370" algn="ctr">
              <a:lnSpc>
                <a:spcPct val="100000"/>
              </a:lnSpc>
              <a:spcBef>
                <a:spcPts val="1920"/>
              </a:spcBef>
            </a:pPr>
            <a:r>
              <a:rPr sz="3300" spc="-10" dirty="0">
                <a:solidFill>
                  <a:srgbClr val="FFFFFF"/>
                </a:solidFill>
                <a:latin typeface="Cambria"/>
                <a:cs typeface="Cambria"/>
              </a:rPr>
              <a:t>Introduction</a:t>
            </a:r>
            <a:endParaRPr sz="3300" dirty="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  <a:spcBef>
                <a:spcPts val="910"/>
              </a:spcBef>
            </a:pPr>
            <a:r>
              <a:rPr sz="1650" spc="-5" dirty="0">
                <a:latin typeface="Cambria"/>
                <a:cs typeface="Cambria"/>
              </a:rPr>
              <a:t>With support </a:t>
            </a:r>
            <a:r>
              <a:rPr sz="1650" spc="-10" dirty="0">
                <a:latin typeface="Cambria"/>
                <a:cs typeface="Cambria"/>
              </a:rPr>
              <a:t>from </a:t>
            </a:r>
            <a:r>
              <a:rPr sz="1650" spc="-5" dirty="0">
                <a:latin typeface="Cambria"/>
                <a:cs typeface="Cambria"/>
              </a:rPr>
              <a:t>Southern </a:t>
            </a:r>
            <a:r>
              <a:rPr sz="1650" spc="-10" dirty="0">
                <a:latin typeface="Cambria"/>
                <a:cs typeface="Cambria"/>
              </a:rPr>
              <a:t>SARE, </a:t>
            </a:r>
            <a:r>
              <a:rPr sz="1650" spc="-5" dirty="0">
                <a:latin typeface="Cambria"/>
                <a:cs typeface="Cambria"/>
              </a:rPr>
              <a:t>ag </a:t>
            </a:r>
            <a:r>
              <a:rPr sz="1650" spc="-10" dirty="0">
                <a:latin typeface="Cambria"/>
                <a:cs typeface="Cambria"/>
              </a:rPr>
              <a:t>professionals </a:t>
            </a:r>
            <a:r>
              <a:rPr sz="1650" spc="-5" dirty="0">
                <a:latin typeface="Cambria"/>
                <a:cs typeface="Cambria"/>
              </a:rPr>
              <a:t>in </a:t>
            </a:r>
            <a:r>
              <a:rPr sz="1650" spc="-10" dirty="0">
                <a:latin typeface="Cambria"/>
                <a:cs typeface="Cambria"/>
              </a:rPr>
              <a:t>the  </a:t>
            </a:r>
            <a:r>
              <a:rPr sz="1650" dirty="0">
                <a:latin typeface="Cambria"/>
                <a:cs typeface="Cambria"/>
              </a:rPr>
              <a:t>southern </a:t>
            </a:r>
            <a:r>
              <a:rPr sz="1650" spc="-10" dirty="0">
                <a:latin typeface="Cambria"/>
                <a:cs typeface="Cambria"/>
              </a:rPr>
              <a:t>region </a:t>
            </a:r>
            <a:r>
              <a:rPr sz="1650" spc="-5" dirty="0">
                <a:latin typeface="Cambria"/>
                <a:cs typeface="Cambria"/>
              </a:rPr>
              <a:t>completed </a:t>
            </a:r>
            <a:r>
              <a:rPr sz="1650" dirty="0">
                <a:latin typeface="Cambria"/>
                <a:cs typeface="Cambria"/>
              </a:rPr>
              <a:t>a </a:t>
            </a:r>
            <a:r>
              <a:rPr sz="1650" spc="-10" dirty="0">
                <a:latin typeface="Cambria"/>
                <a:cs typeface="Cambria"/>
              </a:rPr>
              <a:t>one-year project to </a:t>
            </a:r>
            <a:r>
              <a:rPr sz="1650" spc="-5" dirty="0">
                <a:latin typeface="Cambria"/>
                <a:cs typeface="Cambria"/>
              </a:rPr>
              <a:t>identify </a:t>
            </a:r>
            <a:r>
              <a:rPr sz="1650" spc="-10" dirty="0">
                <a:latin typeface="Cambria"/>
                <a:cs typeface="Cambria"/>
              </a:rPr>
              <a:t>research  </a:t>
            </a:r>
            <a:r>
              <a:rPr sz="1650" spc="-5" dirty="0">
                <a:latin typeface="Cambria"/>
                <a:cs typeface="Cambria"/>
              </a:rPr>
              <a:t>and Extension </a:t>
            </a:r>
            <a:r>
              <a:rPr sz="1650" spc="-10" dirty="0">
                <a:latin typeface="Cambria"/>
                <a:cs typeface="Cambria"/>
              </a:rPr>
              <a:t>priorities for </a:t>
            </a:r>
            <a:r>
              <a:rPr sz="1650" spc="-15" dirty="0">
                <a:latin typeface="Cambria"/>
                <a:cs typeface="Cambria"/>
              </a:rPr>
              <a:t>cover </a:t>
            </a:r>
            <a:r>
              <a:rPr sz="1650" spc="-10" dirty="0">
                <a:latin typeface="Cambria"/>
                <a:cs typeface="Cambria"/>
              </a:rPr>
              <a:t>crop </a:t>
            </a:r>
            <a:r>
              <a:rPr sz="1650" spc="-5" dirty="0">
                <a:latin typeface="Cambria"/>
                <a:cs typeface="Cambria"/>
              </a:rPr>
              <a:t>use. The project </a:t>
            </a:r>
            <a:r>
              <a:rPr sz="1650" spc="-10" dirty="0">
                <a:latin typeface="Cambria"/>
                <a:cs typeface="Cambria"/>
              </a:rPr>
              <a:t>also  </a:t>
            </a:r>
            <a:r>
              <a:rPr sz="1650" spc="-5" dirty="0">
                <a:latin typeface="Cambria"/>
                <a:cs typeface="Cambria"/>
              </a:rPr>
              <a:t>established the Southern </a:t>
            </a:r>
            <a:r>
              <a:rPr sz="1650" spc="-15" dirty="0">
                <a:latin typeface="Cambria"/>
                <a:cs typeface="Cambria"/>
              </a:rPr>
              <a:t>Cover </a:t>
            </a:r>
            <a:r>
              <a:rPr sz="1650" spc="-10" dirty="0">
                <a:latin typeface="Cambria"/>
                <a:cs typeface="Cambria"/>
              </a:rPr>
              <a:t>Crop </a:t>
            </a:r>
            <a:r>
              <a:rPr sz="1650" spc="-5" dirty="0">
                <a:latin typeface="Cambria"/>
                <a:cs typeface="Cambria"/>
              </a:rPr>
              <a:t>Council which will help  </a:t>
            </a:r>
            <a:r>
              <a:rPr sz="1650" spc="-10" dirty="0">
                <a:latin typeface="Cambria"/>
                <a:cs typeface="Cambria"/>
              </a:rPr>
              <a:t>coordinate </a:t>
            </a:r>
            <a:r>
              <a:rPr sz="1650" spc="-15" dirty="0">
                <a:latin typeface="Cambria"/>
                <a:cs typeface="Cambria"/>
              </a:rPr>
              <a:t>cover </a:t>
            </a:r>
            <a:r>
              <a:rPr sz="1650" spc="-10" dirty="0">
                <a:latin typeface="Cambria"/>
                <a:cs typeface="Cambria"/>
              </a:rPr>
              <a:t>crop research </a:t>
            </a:r>
            <a:r>
              <a:rPr sz="1650" spc="-5" dirty="0">
                <a:latin typeface="Cambria"/>
                <a:cs typeface="Cambria"/>
              </a:rPr>
              <a:t>and outreach </a:t>
            </a:r>
            <a:r>
              <a:rPr sz="1650" spc="-10" dirty="0">
                <a:latin typeface="Cambria"/>
                <a:cs typeface="Cambria"/>
              </a:rPr>
              <a:t>throughout </a:t>
            </a:r>
            <a:r>
              <a:rPr sz="1650" spc="-5" dirty="0">
                <a:latin typeface="Cambria"/>
                <a:cs typeface="Cambria"/>
              </a:rPr>
              <a:t>the  region. </a:t>
            </a:r>
            <a:r>
              <a:rPr sz="1650" spc="-70" dirty="0">
                <a:latin typeface="Cambria"/>
                <a:cs typeface="Cambria"/>
              </a:rPr>
              <a:t>To </a:t>
            </a:r>
            <a:r>
              <a:rPr sz="1650" spc="-5" dirty="0">
                <a:latin typeface="Cambria"/>
                <a:cs typeface="Cambria"/>
              </a:rPr>
              <a:t>accomplish our </a:t>
            </a:r>
            <a:r>
              <a:rPr sz="1650" spc="-10" dirty="0">
                <a:latin typeface="Cambria"/>
                <a:cs typeface="Cambria"/>
              </a:rPr>
              <a:t>objective, </a:t>
            </a:r>
            <a:r>
              <a:rPr sz="1650" spc="-5" dirty="0">
                <a:latin typeface="Cambria"/>
                <a:cs typeface="Cambria"/>
              </a:rPr>
              <a:t>Florida </a:t>
            </a:r>
            <a:r>
              <a:rPr sz="1650" spc="-10" dirty="0">
                <a:latin typeface="Cambria"/>
                <a:cs typeface="Cambria"/>
              </a:rPr>
              <a:t>agricultural  professionals </a:t>
            </a:r>
            <a:r>
              <a:rPr sz="1650" spc="-5" dirty="0">
                <a:latin typeface="Cambria"/>
                <a:cs typeface="Cambria"/>
              </a:rPr>
              <a:t>in the public, </a:t>
            </a:r>
            <a:r>
              <a:rPr sz="1650" spc="-20" dirty="0">
                <a:latin typeface="Cambria"/>
                <a:cs typeface="Cambria"/>
              </a:rPr>
              <a:t>private </a:t>
            </a:r>
            <a:r>
              <a:rPr sz="1650" spc="-5" dirty="0">
                <a:latin typeface="Cambria"/>
                <a:cs typeface="Cambria"/>
              </a:rPr>
              <a:t>and non-profit sectors  identified barriers </a:t>
            </a:r>
            <a:r>
              <a:rPr sz="1650" spc="-10" dirty="0">
                <a:latin typeface="Cambria"/>
                <a:cs typeface="Cambria"/>
              </a:rPr>
              <a:t>to </a:t>
            </a:r>
            <a:r>
              <a:rPr sz="1650" spc="-5" dirty="0">
                <a:latin typeface="Cambria"/>
                <a:cs typeface="Cambria"/>
              </a:rPr>
              <a:t>adoption, challenges </a:t>
            </a:r>
            <a:r>
              <a:rPr sz="1650" spc="-10" dirty="0">
                <a:latin typeface="Cambria"/>
                <a:cs typeface="Cambria"/>
              </a:rPr>
              <a:t>for </a:t>
            </a:r>
            <a:r>
              <a:rPr sz="1650" spc="-5" dirty="0">
                <a:latin typeface="Cambria"/>
                <a:cs typeface="Cambria"/>
              </a:rPr>
              <a:t>those </a:t>
            </a:r>
            <a:r>
              <a:rPr sz="1650" spc="-10" dirty="0">
                <a:latin typeface="Cambria"/>
                <a:cs typeface="Cambria"/>
              </a:rPr>
              <a:t>currently using  </a:t>
            </a:r>
            <a:r>
              <a:rPr sz="1650" spc="-15" dirty="0">
                <a:latin typeface="Cambria"/>
                <a:cs typeface="Cambria"/>
              </a:rPr>
              <a:t>cover </a:t>
            </a:r>
            <a:r>
              <a:rPr sz="1650" spc="-10" dirty="0">
                <a:latin typeface="Cambria"/>
                <a:cs typeface="Cambria"/>
              </a:rPr>
              <a:t>crops, and </a:t>
            </a:r>
            <a:r>
              <a:rPr sz="1650" spc="-5" dirty="0">
                <a:latin typeface="Cambria"/>
                <a:cs typeface="Cambria"/>
              </a:rPr>
              <a:t>priorities </a:t>
            </a:r>
            <a:r>
              <a:rPr sz="1650" spc="-10" dirty="0">
                <a:latin typeface="Cambria"/>
                <a:cs typeface="Cambria"/>
              </a:rPr>
              <a:t>for research </a:t>
            </a:r>
            <a:r>
              <a:rPr sz="1650" spc="-5" dirty="0">
                <a:latin typeface="Cambria"/>
                <a:cs typeface="Cambria"/>
              </a:rPr>
              <a:t>and outreach. </a:t>
            </a:r>
            <a:r>
              <a:rPr sz="1650" spc="-20" dirty="0">
                <a:latin typeface="Cambria"/>
                <a:cs typeface="Cambria"/>
              </a:rPr>
              <a:t>Five  </a:t>
            </a:r>
            <a:r>
              <a:rPr sz="1650" spc="-5" dirty="0">
                <a:latin typeface="Cambria"/>
                <a:cs typeface="Cambria"/>
              </a:rPr>
              <a:t>consistent </a:t>
            </a:r>
            <a:r>
              <a:rPr sz="1650" dirty="0">
                <a:latin typeface="Cambria"/>
                <a:cs typeface="Cambria"/>
              </a:rPr>
              <a:t>themes </a:t>
            </a:r>
            <a:r>
              <a:rPr sz="1650" spc="-5" dirty="0">
                <a:latin typeface="Cambria"/>
                <a:cs typeface="Cambria"/>
              </a:rPr>
              <a:t>emerged </a:t>
            </a:r>
            <a:r>
              <a:rPr sz="1650" spc="-10" dirty="0">
                <a:latin typeface="Cambria"/>
                <a:cs typeface="Cambria"/>
              </a:rPr>
              <a:t>from </a:t>
            </a:r>
            <a:r>
              <a:rPr sz="1650" spc="-5" dirty="0">
                <a:latin typeface="Cambria"/>
                <a:cs typeface="Cambria"/>
              </a:rPr>
              <a:t>our questionnaire </a:t>
            </a:r>
            <a:r>
              <a:rPr sz="1650" spc="-10" dirty="0">
                <a:latin typeface="Cambria"/>
                <a:cs typeface="Cambria"/>
              </a:rPr>
              <a:t>providing </a:t>
            </a:r>
            <a:r>
              <a:rPr sz="1650" spc="-5" dirty="0">
                <a:latin typeface="Cambria"/>
                <a:cs typeface="Cambria"/>
              </a:rPr>
              <a:t>a  </a:t>
            </a:r>
            <a:r>
              <a:rPr sz="1650" spc="-10" dirty="0">
                <a:latin typeface="Cambria"/>
                <a:cs typeface="Cambria"/>
              </a:rPr>
              <a:t>framework for an integrated research </a:t>
            </a:r>
            <a:r>
              <a:rPr sz="1650" spc="-5" dirty="0">
                <a:latin typeface="Cambria"/>
                <a:cs typeface="Cambria"/>
              </a:rPr>
              <a:t>and outreach </a:t>
            </a:r>
            <a:r>
              <a:rPr sz="1650" spc="-10" dirty="0">
                <a:latin typeface="Cambria"/>
                <a:cs typeface="Cambria"/>
              </a:rPr>
              <a:t>approach to  </a:t>
            </a:r>
            <a:r>
              <a:rPr sz="1650" spc="-5" dirty="0">
                <a:latin typeface="Cambria"/>
                <a:cs typeface="Cambria"/>
              </a:rPr>
              <a:t>increase </a:t>
            </a:r>
            <a:r>
              <a:rPr sz="1650" spc="-15" dirty="0">
                <a:latin typeface="Cambria"/>
                <a:cs typeface="Cambria"/>
              </a:rPr>
              <a:t>cover </a:t>
            </a:r>
            <a:r>
              <a:rPr sz="1650" spc="-10" dirty="0">
                <a:latin typeface="Cambria"/>
                <a:cs typeface="Cambria"/>
              </a:rPr>
              <a:t>crop </a:t>
            </a:r>
            <a:r>
              <a:rPr sz="1650" spc="-5" dirty="0">
                <a:latin typeface="Cambria"/>
                <a:cs typeface="Cambria"/>
              </a:rPr>
              <a:t>use in</a:t>
            </a:r>
            <a:r>
              <a:rPr sz="1650" spc="15" dirty="0">
                <a:latin typeface="Cambria"/>
                <a:cs typeface="Cambria"/>
              </a:rPr>
              <a:t> </a:t>
            </a:r>
            <a:r>
              <a:rPr sz="1650" spc="-5" dirty="0">
                <a:latin typeface="Cambria"/>
                <a:cs typeface="Cambria"/>
              </a:rPr>
              <a:t>Florida.</a:t>
            </a:r>
            <a:endParaRPr sz="1650" dirty="0">
              <a:latin typeface="Cambria"/>
              <a:cs typeface="Cambr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27775" y="5449760"/>
            <a:ext cx="5720715" cy="2444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lvl="0" algn="ctr">
              <a:spcBef>
                <a:spcPts val="930"/>
              </a:spcBef>
            </a:pPr>
            <a:r>
              <a:rPr lang="en-US" sz="3300" spc="-10" dirty="0">
                <a:solidFill>
                  <a:srgbClr val="FFFFFF"/>
                </a:solidFill>
                <a:latin typeface="Cambria"/>
                <a:cs typeface="Cambria"/>
              </a:rPr>
              <a:t>Respondents</a:t>
            </a:r>
          </a:p>
          <a:p>
            <a:pPr marL="274320" indent="-262255">
              <a:lnSpc>
                <a:spcPct val="150000"/>
              </a:lnSpc>
              <a:spcBef>
                <a:spcPts val="95"/>
              </a:spcBef>
              <a:buFont typeface="Arial"/>
              <a:buChar char="•"/>
              <a:tabLst>
                <a:tab pos="274320" algn="l"/>
                <a:tab pos="274955" algn="l"/>
              </a:tabLst>
            </a:pPr>
            <a:r>
              <a:rPr sz="1650" spc="-15" dirty="0">
                <a:latin typeface="Cambria"/>
                <a:cs typeface="Cambria"/>
              </a:rPr>
              <a:t>Over </a:t>
            </a:r>
            <a:r>
              <a:rPr sz="1650" spc="-5" dirty="0">
                <a:latin typeface="Cambria"/>
                <a:cs typeface="Cambria"/>
              </a:rPr>
              <a:t>half of the 13 total respondents </a:t>
            </a:r>
            <a:r>
              <a:rPr sz="1650" spc="-10" dirty="0">
                <a:latin typeface="Cambria"/>
                <a:cs typeface="Cambria"/>
              </a:rPr>
              <a:t>represent </a:t>
            </a:r>
            <a:r>
              <a:rPr sz="1650" spc="-5" dirty="0">
                <a:latin typeface="Cambria"/>
                <a:cs typeface="Cambria"/>
              </a:rPr>
              <a:t>North</a:t>
            </a:r>
            <a:r>
              <a:rPr sz="1650" spc="25" dirty="0">
                <a:latin typeface="Cambria"/>
                <a:cs typeface="Cambria"/>
              </a:rPr>
              <a:t> </a:t>
            </a:r>
            <a:r>
              <a:rPr sz="1650" spc="-5" dirty="0">
                <a:latin typeface="Cambria"/>
                <a:cs typeface="Cambria"/>
              </a:rPr>
              <a:t>Florida</a:t>
            </a:r>
            <a:endParaRPr sz="1650" dirty="0">
              <a:latin typeface="Cambria"/>
              <a:cs typeface="Cambria"/>
            </a:endParaRPr>
          </a:p>
          <a:p>
            <a:pPr marL="274320" marR="29209" indent="-262255">
              <a:lnSpc>
                <a:spcPct val="100000"/>
              </a:lnSpc>
              <a:buFont typeface="Arial"/>
              <a:buChar char="•"/>
              <a:tabLst>
                <a:tab pos="274320" algn="l"/>
                <a:tab pos="274955" algn="l"/>
              </a:tabLst>
            </a:pPr>
            <a:r>
              <a:rPr sz="1650" spc="-10" dirty="0">
                <a:latin typeface="Cambria"/>
                <a:cs typeface="Cambria"/>
              </a:rPr>
              <a:t>About </a:t>
            </a:r>
            <a:r>
              <a:rPr sz="1650" spc="-5" dirty="0">
                <a:latin typeface="Cambria"/>
                <a:cs typeface="Cambria"/>
              </a:rPr>
              <a:t>70 </a:t>
            </a:r>
            <a:r>
              <a:rPr sz="1650" spc="-10" dirty="0">
                <a:latin typeface="Cambria"/>
                <a:cs typeface="Cambria"/>
              </a:rPr>
              <a:t>percent work for </a:t>
            </a:r>
            <a:r>
              <a:rPr sz="1650" spc="-5" dirty="0">
                <a:latin typeface="Cambria"/>
                <a:cs typeface="Cambria"/>
              </a:rPr>
              <a:t>a </a:t>
            </a:r>
            <a:r>
              <a:rPr sz="1650" spc="-15" dirty="0">
                <a:latin typeface="Cambria"/>
                <a:cs typeface="Cambria"/>
              </a:rPr>
              <a:t>federal </a:t>
            </a:r>
            <a:r>
              <a:rPr sz="1650" spc="-5" dirty="0">
                <a:latin typeface="Cambria"/>
                <a:cs typeface="Cambria"/>
              </a:rPr>
              <a:t>agency or </a:t>
            </a:r>
            <a:r>
              <a:rPr sz="1650" spc="-10" dirty="0">
                <a:latin typeface="Cambria"/>
                <a:cs typeface="Cambria"/>
              </a:rPr>
              <a:t>university </a:t>
            </a:r>
            <a:r>
              <a:rPr sz="1650" spc="-5" dirty="0">
                <a:latin typeface="Cambria"/>
                <a:cs typeface="Cambria"/>
              </a:rPr>
              <a:t>in a  </a:t>
            </a:r>
            <a:r>
              <a:rPr sz="1650" spc="-10" dirty="0">
                <a:latin typeface="Cambria"/>
                <a:cs typeface="Cambria"/>
              </a:rPr>
              <a:t>research </a:t>
            </a:r>
            <a:r>
              <a:rPr sz="1650" spc="-5" dirty="0">
                <a:latin typeface="Cambria"/>
                <a:cs typeface="Cambria"/>
              </a:rPr>
              <a:t>or Extension capacity</a:t>
            </a:r>
            <a:endParaRPr sz="1650" dirty="0">
              <a:latin typeface="Cambria"/>
              <a:cs typeface="Cambria"/>
            </a:endParaRPr>
          </a:p>
          <a:p>
            <a:pPr marL="274320" indent="-262255">
              <a:lnSpc>
                <a:spcPts val="1975"/>
              </a:lnSpc>
              <a:buFont typeface="Arial"/>
              <a:buChar char="•"/>
              <a:tabLst>
                <a:tab pos="274320" algn="l"/>
                <a:tab pos="274955" algn="l"/>
              </a:tabLst>
            </a:pPr>
            <a:r>
              <a:rPr sz="1650" spc="-5" dirty="0">
                <a:latin typeface="Cambria"/>
                <a:cs typeface="Cambria"/>
              </a:rPr>
              <a:t>Most </a:t>
            </a:r>
            <a:r>
              <a:rPr sz="1650" spc="-15" dirty="0">
                <a:latin typeface="Cambria"/>
                <a:cs typeface="Cambria"/>
              </a:rPr>
              <a:t>work </a:t>
            </a:r>
            <a:r>
              <a:rPr sz="1650" spc="-5" dirty="0">
                <a:latin typeface="Cambria"/>
                <a:cs typeface="Cambria"/>
              </a:rPr>
              <a:t>with </a:t>
            </a:r>
            <a:r>
              <a:rPr sz="1650" spc="-10" dirty="0">
                <a:latin typeface="Cambria"/>
                <a:cs typeface="Cambria"/>
              </a:rPr>
              <a:t>horticultural </a:t>
            </a:r>
            <a:r>
              <a:rPr sz="1650" spc="-5" dirty="0">
                <a:latin typeface="Cambria"/>
                <a:cs typeface="Cambria"/>
              </a:rPr>
              <a:t>cropping</a:t>
            </a:r>
            <a:r>
              <a:rPr sz="1650" spc="10" dirty="0">
                <a:latin typeface="Cambria"/>
                <a:cs typeface="Cambria"/>
              </a:rPr>
              <a:t> </a:t>
            </a:r>
            <a:r>
              <a:rPr sz="1650" spc="-10" dirty="0">
                <a:latin typeface="Cambria"/>
                <a:cs typeface="Cambria"/>
              </a:rPr>
              <a:t>systems</a:t>
            </a:r>
            <a:endParaRPr sz="1650" dirty="0">
              <a:latin typeface="Cambria"/>
              <a:cs typeface="Cambria"/>
            </a:endParaRPr>
          </a:p>
          <a:p>
            <a:pPr marL="274320" indent="-262255">
              <a:lnSpc>
                <a:spcPts val="1980"/>
              </a:lnSpc>
              <a:buFont typeface="Arial"/>
              <a:buChar char="•"/>
              <a:tabLst>
                <a:tab pos="274320" algn="l"/>
                <a:tab pos="274955" algn="l"/>
              </a:tabLst>
            </a:pPr>
            <a:r>
              <a:rPr sz="1650" spc="-10" dirty="0">
                <a:latin typeface="Cambria"/>
                <a:cs typeface="Cambria"/>
              </a:rPr>
              <a:t>About </a:t>
            </a:r>
            <a:r>
              <a:rPr sz="1650" spc="-5" dirty="0">
                <a:latin typeface="Cambria"/>
                <a:cs typeface="Cambria"/>
              </a:rPr>
              <a:t>half </a:t>
            </a:r>
            <a:r>
              <a:rPr sz="1650" spc="-10" dirty="0">
                <a:latin typeface="Cambria"/>
                <a:cs typeface="Cambria"/>
              </a:rPr>
              <a:t>work </a:t>
            </a:r>
            <a:r>
              <a:rPr sz="1650" spc="-5" dirty="0">
                <a:latin typeface="Cambria"/>
                <a:cs typeface="Cambria"/>
              </a:rPr>
              <a:t>with </a:t>
            </a:r>
            <a:r>
              <a:rPr sz="1650" spc="-10" dirty="0">
                <a:latin typeface="Cambria"/>
                <a:cs typeface="Cambria"/>
              </a:rPr>
              <a:t>agronomic </a:t>
            </a:r>
            <a:r>
              <a:rPr sz="1650" spc="-5" dirty="0">
                <a:latin typeface="Cambria"/>
                <a:cs typeface="Cambria"/>
              </a:rPr>
              <a:t>cropping</a:t>
            </a:r>
            <a:r>
              <a:rPr sz="1650" spc="20" dirty="0">
                <a:latin typeface="Cambria"/>
                <a:cs typeface="Cambria"/>
              </a:rPr>
              <a:t> </a:t>
            </a:r>
            <a:r>
              <a:rPr sz="1650" spc="-10" dirty="0">
                <a:latin typeface="Cambria"/>
                <a:cs typeface="Cambria"/>
              </a:rPr>
              <a:t>systems</a:t>
            </a:r>
            <a:endParaRPr sz="1650" dirty="0">
              <a:latin typeface="Cambria"/>
              <a:cs typeface="Cambria"/>
            </a:endParaRPr>
          </a:p>
          <a:p>
            <a:pPr marL="274320" indent="-262255">
              <a:lnSpc>
                <a:spcPts val="1980"/>
              </a:lnSpc>
              <a:buFont typeface="Arial"/>
              <a:buChar char="•"/>
              <a:tabLst>
                <a:tab pos="274320" algn="l"/>
                <a:tab pos="274955" algn="l"/>
              </a:tabLst>
            </a:pPr>
            <a:r>
              <a:rPr sz="1650" spc="-10" dirty="0">
                <a:latin typeface="Cambria"/>
                <a:cs typeface="Cambria"/>
              </a:rPr>
              <a:t>About </a:t>
            </a:r>
            <a:r>
              <a:rPr sz="1650" spc="-5" dirty="0">
                <a:latin typeface="Cambria"/>
                <a:cs typeface="Cambria"/>
              </a:rPr>
              <a:t>half </a:t>
            </a:r>
            <a:r>
              <a:rPr sz="1650" spc="-10" dirty="0">
                <a:latin typeface="Cambria"/>
                <a:cs typeface="Cambria"/>
              </a:rPr>
              <a:t>work </a:t>
            </a:r>
            <a:r>
              <a:rPr sz="1650" spc="-5" dirty="0">
                <a:latin typeface="Cambria"/>
                <a:cs typeface="Cambria"/>
              </a:rPr>
              <a:t>with ornamental cropping</a:t>
            </a:r>
            <a:r>
              <a:rPr sz="1650" spc="5" dirty="0">
                <a:latin typeface="Cambria"/>
                <a:cs typeface="Cambria"/>
              </a:rPr>
              <a:t> </a:t>
            </a:r>
            <a:r>
              <a:rPr sz="1650" spc="-10" dirty="0">
                <a:latin typeface="Cambria"/>
                <a:cs typeface="Cambria"/>
              </a:rPr>
              <a:t>systems</a:t>
            </a:r>
            <a:endParaRPr sz="1650" dirty="0">
              <a:latin typeface="Cambria"/>
              <a:cs typeface="Cambria"/>
            </a:endParaRPr>
          </a:p>
          <a:p>
            <a:pPr marL="274320" indent="-262255">
              <a:lnSpc>
                <a:spcPct val="100000"/>
              </a:lnSpc>
              <a:buFont typeface="Arial"/>
              <a:buChar char="•"/>
              <a:tabLst>
                <a:tab pos="274320" algn="l"/>
                <a:tab pos="274955" algn="l"/>
              </a:tabLst>
            </a:pPr>
            <a:r>
              <a:rPr sz="1650" spc="-15" dirty="0">
                <a:latin typeface="Cambria"/>
                <a:cs typeface="Cambria"/>
              </a:rPr>
              <a:t>Farmers </a:t>
            </a:r>
            <a:r>
              <a:rPr sz="1650" spc="-5" dirty="0">
                <a:latin typeface="Cambria"/>
                <a:cs typeface="Cambria"/>
              </a:rPr>
              <a:t>and other ag </a:t>
            </a:r>
            <a:r>
              <a:rPr sz="1650" spc="-10" dirty="0">
                <a:latin typeface="Cambria"/>
                <a:cs typeface="Cambria"/>
              </a:rPr>
              <a:t>professionals </a:t>
            </a:r>
            <a:r>
              <a:rPr sz="1650" spc="-15" dirty="0">
                <a:latin typeface="Cambria"/>
                <a:cs typeface="Cambria"/>
              </a:rPr>
              <a:t>are</a:t>
            </a:r>
            <a:r>
              <a:rPr sz="1650" spc="55" dirty="0">
                <a:latin typeface="Cambria"/>
                <a:cs typeface="Cambria"/>
              </a:rPr>
              <a:t> </a:t>
            </a:r>
            <a:r>
              <a:rPr sz="1650" spc="-10" dirty="0">
                <a:latin typeface="Cambria"/>
                <a:cs typeface="Cambria"/>
              </a:rPr>
              <a:t>underrepresented</a:t>
            </a:r>
            <a:endParaRPr sz="1650" dirty="0">
              <a:latin typeface="Cambria"/>
              <a:cs typeface="Cambria"/>
            </a:endParaRPr>
          </a:p>
        </p:txBody>
      </p:sp>
      <p:sp>
        <p:nvSp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3250" y="7989983"/>
            <a:ext cx="6122670" cy="490220"/>
          </a:xfrm>
          <a:custGeom>
            <a:avLst/>
            <a:gdLst/>
            <a:ahLst/>
            <a:cxnLst/>
            <a:rect l="l" t="t" r="r" b="b"/>
            <a:pathLst>
              <a:path w="6122670" h="490220">
                <a:moveTo>
                  <a:pt x="6041002" y="0"/>
                </a:moveTo>
                <a:lnTo>
                  <a:pt x="0" y="0"/>
                </a:lnTo>
                <a:lnTo>
                  <a:pt x="0" y="490037"/>
                </a:lnTo>
                <a:lnTo>
                  <a:pt x="6122675" y="490037"/>
                </a:lnTo>
                <a:lnTo>
                  <a:pt x="6122675" y="81672"/>
                </a:lnTo>
                <a:lnTo>
                  <a:pt x="6116253" y="49892"/>
                </a:lnTo>
                <a:lnTo>
                  <a:pt x="6098745" y="23930"/>
                </a:lnTo>
                <a:lnTo>
                  <a:pt x="6072783" y="6421"/>
                </a:lnTo>
                <a:lnTo>
                  <a:pt x="6041002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8AA7ACF-1359-409C-A617-3B7531166C1E}"/>
              </a:ext>
            </a:extLst>
          </p:cNvPr>
          <p:cNvSpPr txBox="1"/>
          <p:nvPr/>
        </p:nvSpPr>
        <p:spPr>
          <a:xfrm>
            <a:off x="1085850" y="7921625"/>
            <a:ext cx="4318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8770" lvl="0" algn="ctr">
              <a:spcBef>
                <a:spcPts val="775"/>
              </a:spcBef>
            </a:pPr>
            <a:r>
              <a:rPr lang="en-US" sz="3300" spc="-10">
                <a:solidFill>
                  <a:srgbClr val="FFFFFF"/>
                </a:solidFill>
                <a:latin typeface="Cambria"/>
                <a:cs typeface="Cambria"/>
              </a:rPr>
              <a:t>Barriers</a:t>
            </a:r>
            <a:endParaRPr lang="en-US" sz="3300" dirty="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2155" y="8578429"/>
            <a:ext cx="5913755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50" spc="-10" dirty="0">
                <a:latin typeface="Cambria"/>
                <a:cs typeface="Cambria"/>
              </a:rPr>
              <a:t>Respondents </a:t>
            </a:r>
            <a:r>
              <a:rPr sz="1650" spc="-5" dirty="0">
                <a:latin typeface="Cambria"/>
                <a:cs typeface="Cambria"/>
              </a:rPr>
              <a:t>identified the </a:t>
            </a:r>
            <a:r>
              <a:rPr sz="1650" spc="-10" dirty="0">
                <a:latin typeface="Cambria"/>
                <a:cs typeface="Cambria"/>
              </a:rPr>
              <a:t>three </a:t>
            </a:r>
            <a:r>
              <a:rPr sz="1650" spc="-5" dirty="0">
                <a:latin typeface="Cambria"/>
                <a:cs typeface="Cambria"/>
              </a:rPr>
              <a:t>most important barriers </a:t>
            </a:r>
            <a:r>
              <a:rPr sz="1650" spc="-10" dirty="0">
                <a:latin typeface="Cambria"/>
                <a:cs typeface="Cambria"/>
              </a:rPr>
              <a:t>keeping  farmers who </a:t>
            </a:r>
            <a:r>
              <a:rPr sz="1650" spc="-5" dirty="0">
                <a:latin typeface="Cambria"/>
                <a:cs typeface="Cambria"/>
              </a:rPr>
              <a:t>do </a:t>
            </a:r>
            <a:r>
              <a:rPr sz="1650" b="1" i="1" spc="-5" dirty="0">
                <a:latin typeface="Cambria"/>
                <a:cs typeface="Cambria"/>
              </a:rPr>
              <a:t>not currently use </a:t>
            </a:r>
            <a:r>
              <a:rPr sz="1650" b="1" i="1" spc="-10" dirty="0">
                <a:latin typeface="Cambria"/>
                <a:cs typeface="Cambria"/>
              </a:rPr>
              <a:t>cover crops </a:t>
            </a:r>
            <a:r>
              <a:rPr sz="1650" spc="-10" dirty="0">
                <a:latin typeface="Cambria"/>
                <a:cs typeface="Cambria"/>
              </a:rPr>
              <a:t>from </a:t>
            </a:r>
            <a:r>
              <a:rPr sz="1650" spc="-5" dirty="0">
                <a:latin typeface="Cambria"/>
                <a:cs typeface="Cambria"/>
              </a:rPr>
              <a:t>using</a:t>
            </a:r>
            <a:r>
              <a:rPr sz="1650" spc="25" dirty="0">
                <a:latin typeface="Cambria"/>
                <a:cs typeface="Cambria"/>
              </a:rPr>
              <a:t> </a:t>
            </a:r>
            <a:r>
              <a:rPr sz="1650" spc="-5" dirty="0">
                <a:latin typeface="Cambria"/>
                <a:cs typeface="Cambria"/>
              </a:rPr>
              <a:t>them</a:t>
            </a:r>
            <a:endParaRPr sz="1650" dirty="0">
              <a:latin typeface="Cambria"/>
              <a:cs typeface="Cambria"/>
            </a:endParaRPr>
          </a:p>
          <a:p>
            <a:pPr marL="12700" marR="161925">
              <a:lnSpc>
                <a:spcPts val="1980"/>
              </a:lnSpc>
              <a:spcBef>
                <a:spcPts val="65"/>
              </a:spcBef>
            </a:pPr>
            <a:r>
              <a:rPr sz="1650" spc="-25" dirty="0">
                <a:latin typeface="Cambria"/>
                <a:cs typeface="Cambria"/>
              </a:rPr>
              <a:t>(Table </a:t>
            </a:r>
            <a:r>
              <a:rPr sz="1650" spc="-5" dirty="0">
                <a:latin typeface="Cambria"/>
                <a:cs typeface="Cambria"/>
              </a:rPr>
              <a:t>1). </a:t>
            </a:r>
            <a:r>
              <a:rPr sz="1650" spc="-20" dirty="0">
                <a:latin typeface="Cambria"/>
                <a:cs typeface="Cambria"/>
              </a:rPr>
              <a:t>Four </a:t>
            </a:r>
            <a:r>
              <a:rPr sz="1650" spc="-5" dirty="0">
                <a:latin typeface="Cambria"/>
                <a:cs typeface="Cambria"/>
              </a:rPr>
              <a:t>respondents had no </a:t>
            </a:r>
            <a:r>
              <a:rPr sz="1650" spc="-10" dirty="0">
                <a:latin typeface="Cambria"/>
                <a:cs typeface="Cambria"/>
              </a:rPr>
              <a:t>experience </a:t>
            </a:r>
            <a:r>
              <a:rPr sz="1650" spc="-5" dirty="0">
                <a:latin typeface="Cambria"/>
                <a:cs typeface="Cambria"/>
              </a:rPr>
              <a:t>with </a:t>
            </a:r>
            <a:r>
              <a:rPr sz="1650" spc="-15" dirty="0">
                <a:latin typeface="Cambria"/>
                <a:cs typeface="Cambria"/>
              </a:rPr>
              <a:t>“non-users.”  </a:t>
            </a:r>
            <a:r>
              <a:rPr sz="1650" spc="-10" dirty="0">
                <a:latin typeface="Cambria"/>
                <a:cs typeface="Cambria"/>
              </a:rPr>
              <a:t>Respondents </a:t>
            </a:r>
            <a:r>
              <a:rPr sz="1650" spc="-5" dirty="0">
                <a:latin typeface="Cambria"/>
                <a:cs typeface="Cambria"/>
              </a:rPr>
              <a:t>selected </a:t>
            </a:r>
            <a:r>
              <a:rPr sz="1650" spc="-10" dirty="0">
                <a:latin typeface="Cambria"/>
                <a:cs typeface="Cambria"/>
              </a:rPr>
              <a:t>three </a:t>
            </a:r>
            <a:r>
              <a:rPr sz="1650" spc="-5" dirty="0">
                <a:latin typeface="Cambria"/>
                <a:cs typeface="Cambria"/>
              </a:rPr>
              <a:t>barriers most</a:t>
            </a:r>
            <a:r>
              <a:rPr sz="1650" spc="5" dirty="0">
                <a:latin typeface="Cambria"/>
                <a:cs typeface="Cambria"/>
              </a:rPr>
              <a:t> </a:t>
            </a:r>
            <a:r>
              <a:rPr sz="1650" spc="-10" dirty="0">
                <a:latin typeface="Cambria"/>
                <a:cs typeface="Cambria"/>
              </a:rPr>
              <a:t>frequently:</a:t>
            </a:r>
            <a:endParaRPr sz="1650" dirty="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2155" y="9667261"/>
            <a:ext cx="5989320" cy="1282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060" marR="5080" indent="-34099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3060" algn="l"/>
                <a:tab pos="353695" algn="l"/>
              </a:tabLst>
            </a:pPr>
            <a:r>
              <a:rPr sz="1650" spc="-5" dirty="0">
                <a:latin typeface="Cambria"/>
                <a:cs typeface="Cambria"/>
              </a:rPr>
              <a:t>Timing the establishment and termination </a:t>
            </a:r>
            <a:r>
              <a:rPr sz="1650" dirty="0">
                <a:latin typeface="Cambria"/>
                <a:cs typeface="Cambria"/>
              </a:rPr>
              <a:t>of </a:t>
            </a:r>
            <a:r>
              <a:rPr sz="1650" spc="-5" dirty="0">
                <a:latin typeface="Cambria"/>
                <a:cs typeface="Cambria"/>
              </a:rPr>
              <a:t>the </a:t>
            </a:r>
            <a:r>
              <a:rPr sz="1650" spc="-15" dirty="0">
                <a:latin typeface="Cambria"/>
                <a:cs typeface="Cambria"/>
              </a:rPr>
              <a:t>cover </a:t>
            </a:r>
            <a:r>
              <a:rPr sz="1650" spc="-10" dirty="0">
                <a:latin typeface="Cambria"/>
                <a:cs typeface="Cambria"/>
              </a:rPr>
              <a:t>crops </a:t>
            </a:r>
            <a:r>
              <a:rPr sz="1650" spc="-5" dirty="0">
                <a:latin typeface="Cambria"/>
                <a:cs typeface="Cambria"/>
              </a:rPr>
              <a:t>in  the cash </a:t>
            </a:r>
            <a:r>
              <a:rPr sz="1650" spc="-10" dirty="0">
                <a:latin typeface="Cambria"/>
                <a:cs typeface="Cambria"/>
              </a:rPr>
              <a:t>crop</a:t>
            </a:r>
            <a:r>
              <a:rPr sz="1650" spc="-20" dirty="0">
                <a:latin typeface="Cambria"/>
                <a:cs typeface="Cambria"/>
              </a:rPr>
              <a:t> </a:t>
            </a:r>
            <a:r>
              <a:rPr sz="1650" spc="-10" dirty="0">
                <a:latin typeface="Cambria"/>
                <a:cs typeface="Cambria"/>
              </a:rPr>
              <a:t>cycle</a:t>
            </a:r>
            <a:endParaRPr sz="1650">
              <a:latin typeface="Cambria"/>
              <a:cs typeface="Cambria"/>
            </a:endParaRPr>
          </a:p>
          <a:p>
            <a:pPr marL="353060" indent="-340995">
              <a:lnSpc>
                <a:spcPts val="1980"/>
              </a:lnSpc>
              <a:buAutoNum type="arabicPeriod"/>
              <a:tabLst>
                <a:tab pos="353060" algn="l"/>
                <a:tab pos="353695" algn="l"/>
              </a:tabLst>
            </a:pPr>
            <a:r>
              <a:rPr sz="1650" spc="-15" dirty="0">
                <a:latin typeface="Cambria"/>
                <a:cs typeface="Cambria"/>
              </a:rPr>
              <a:t>Farmers are </a:t>
            </a:r>
            <a:r>
              <a:rPr sz="1650" spc="-10" dirty="0">
                <a:latin typeface="Cambria"/>
                <a:cs typeface="Cambria"/>
              </a:rPr>
              <a:t>not </a:t>
            </a:r>
            <a:r>
              <a:rPr sz="1650" spc="-5" dirty="0">
                <a:latin typeface="Cambria"/>
                <a:cs typeface="Cambria"/>
              </a:rPr>
              <a:t>certain of the long-term benefits on soil</a:t>
            </a:r>
            <a:r>
              <a:rPr sz="1650" spc="90" dirty="0">
                <a:latin typeface="Cambria"/>
                <a:cs typeface="Cambria"/>
              </a:rPr>
              <a:t> </a:t>
            </a:r>
            <a:r>
              <a:rPr sz="1650" spc="-5" dirty="0">
                <a:latin typeface="Cambria"/>
                <a:cs typeface="Cambria"/>
              </a:rPr>
              <a:t>health</a:t>
            </a:r>
            <a:endParaRPr sz="1650">
              <a:latin typeface="Cambria"/>
              <a:cs typeface="Cambria"/>
            </a:endParaRPr>
          </a:p>
          <a:p>
            <a:pPr marL="353060" marR="66040" indent="-340995">
              <a:lnSpc>
                <a:spcPct val="100000"/>
              </a:lnSpc>
              <a:buAutoNum type="arabicPeriod"/>
              <a:tabLst>
                <a:tab pos="353060" algn="l"/>
                <a:tab pos="353695" algn="l"/>
              </a:tabLst>
            </a:pPr>
            <a:r>
              <a:rPr sz="1650" spc="-15" dirty="0">
                <a:latin typeface="Cambria"/>
                <a:cs typeface="Cambria"/>
              </a:rPr>
              <a:t>Cover </a:t>
            </a:r>
            <a:r>
              <a:rPr sz="1650" spc="-10" dirty="0">
                <a:latin typeface="Cambria"/>
                <a:cs typeface="Cambria"/>
              </a:rPr>
              <a:t>crops </a:t>
            </a:r>
            <a:r>
              <a:rPr sz="1650" spc="-15" dirty="0">
                <a:latin typeface="Cambria"/>
                <a:cs typeface="Cambria"/>
              </a:rPr>
              <a:t>are </a:t>
            </a:r>
            <a:r>
              <a:rPr sz="1650" spc="-10" dirty="0">
                <a:latin typeface="Cambria"/>
                <a:cs typeface="Cambria"/>
              </a:rPr>
              <a:t>not </a:t>
            </a:r>
            <a:r>
              <a:rPr sz="1650" spc="-5" dirty="0">
                <a:latin typeface="Cambria"/>
                <a:cs typeface="Cambria"/>
              </a:rPr>
              <a:t>seen </a:t>
            </a:r>
            <a:r>
              <a:rPr sz="1650" spc="-10" dirty="0">
                <a:latin typeface="Cambria"/>
                <a:cs typeface="Cambria"/>
              </a:rPr>
              <a:t>as </a:t>
            </a:r>
            <a:r>
              <a:rPr sz="1650" spc="-5" dirty="0">
                <a:latin typeface="Cambria"/>
                <a:cs typeface="Cambria"/>
              </a:rPr>
              <a:t>an </a:t>
            </a:r>
            <a:r>
              <a:rPr sz="1650" spc="-15" dirty="0">
                <a:latin typeface="Cambria"/>
                <a:cs typeface="Cambria"/>
              </a:rPr>
              <a:t>effective alternative </a:t>
            </a:r>
            <a:r>
              <a:rPr sz="1650" spc="-10" dirty="0">
                <a:latin typeface="Cambria"/>
                <a:cs typeface="Cambria"/>
              </a:rPr>
              <a:t>to </a:t>
            </a:r>
            <a:r>
              <a:rPr sz="1650" spc="-5" dirty="0">
                <a:latin typeface="Cambria"/>
                <a:cs typeface="Cambria"/>
              </a:rPr>
              <a:t>chemical  pest</a:t>
            </a:r>
            <a:r>
              <a:rPr sz="1650" spc="-15" dirty="0">
                <a:latin typeface="Cambria"/>
                <a:cs typeface="Cambria"/>
              </a:rPr>
              <a:t> </a:t>
            </a:r>
            <a:r>
              <a:rPr sz="1650" spc="-5" dirty="0">
                <a:latin typeface="Cambria"/>
                <a:cs typeface="Cambria"/>
              </a:rPr>
              <a:t>control.</a:t>
            </a:r>
            <a:endParaRPr sz="1650">
              <a:latin typeface="Cambria"/>
              <a:cs typeface="Cambr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24897" y="11142981"/>
            <a:ext cx="43180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25" dirty="0">
                <a:latin typeface="Cambria"/>
                <a:cs typeface="Cambria"/>
              </a:rPr>
              <a:t>Table </a:t>
            </a:r>
            <a:r>
              <a:rPr sz="1100" b="1" spc="-5" dirty="0">
                <a:latin typeface="Cambria"/>
                <a:cs typeface="Cambria"/>
              </a:rPr>
              <a:t>1. Reasons </a:t>
            </a:r>
            <a:r>
              <a:rPr sz="1100" b="1" spc="-15" dirty="0">
                <a:latin typeface="Cambria"/>
                <a:cs typeface="Cambria"/>
              </a:rPr>
              <a:t>why </a:t>
            </a:r>
            <a:r>
              <a:rPr sz="1100" b="1" spc="-5" dirty="0">
                <a:latin typeface="Cambria"/>
                <a:cs typeface="Cambria"/>
              </a:rPr>
              <a:t>non-users do </a:t>
            </a:r>
            <a:r>
              <a:rPr sz="1100" b="1" dirty="0">
                <a:latin typeface="Cambria"/>
                <a:cs typeface="Cambria"/>
              </a:rPr>
              <a:t>not </a:t>
            </a:r>
            <a:r>
              <a:rPr sz="1100" b="1" spc="-5" dirty="0">
                <a:latin typeface="Cambria"/>
                <a:cs typeface="Cambria"/>
              </a:rPr>
              <a:t>adopt </a:t>
            </a:r>
            <a:r>
              <a:rPr sz="1100" b="1" spc="-15" dirty="0">
                <a:latin typeface="Cambria"/>
                <a:cs typeface="Cambria"/>
              </a:rPr>
              <a:t>cover </a:t>
            </a:r>
            <a:r>
              <a:rPr sz="1100" b="1" spc="-10" dirty="0">
                <a:latin typeface="Cambria"/>
                <a:cs typeface="Cambria"/>
              </a:rPr>
              <a:t>crops </a:t>
            </a:r>
            <a:r>
              <a:rPr sz="1100" b="1" spc="-5" dirty="0">
                <a:latin typeface="Cambria"/>
                <a:cs typeface="Cambria"/>
              </a:rPr>
              <a:t>in</a:t>
            </a:r>
            <a:r>
              <a:rPr sz="1100" b="1" spc="70" dirty="0">
                <a:latin typeface="Cambria"/>
                <a:cs typeface="Cambria"/>
              </a:rPr>
              <a:t> </a:t>
            </a:r>
            <a:r>
              <a:rPr sz="1100" b="1" spc="-5" dirty="0">
                <a:latin typeface="Cambria"/>
                <a:cs typeface="Cambria"/>
              </a:rPr>
              <a:t>Florida</a:t>
            </a:r>
            <a:endParaRPr sz="1100">
              <a:latin typeface="Cambria"/>
              <a:cs typeface="Cambria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78989"/>
              </p:ext>
            </p:extLst>
          </p:nvPr>
        </p:nvGraphicFramePr>
        <p:xfrm>
          <a:off x="410109" y="11398140"/>
          <a:ext cx="6122670" cy="31630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5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3885"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</a:pPr>
                      <a:r>
                        <a:rPr sz="1250" b="1" spc="10" dirty="0">
                          <a:latin typeface="Cambria"/>
                          <a:cs typeface="Cambria"/>
                        </a:rPr>
                        <a:t>Item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</a:pPr>
                      <a:r>
                        <a:rPr sz="1250" b="1" spc="10" dirty="0">
                          <a:latin typeface="Cambria"/>
                          <a:cs typeface="Cambria"/>
                        </a:rPr>
                        <a:t>Selected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885">
                <a:tc>
                  <a:txBody>
                    <a:bodyPr/>
                    <a:lstStyle/>
                    <a:p>
                      <a:pPr marL="113030">
                        <a:lnSpc>
                          <a:spcPts val="1425"/>
                        </a:lnSpc>
                      </a:pPr>
                      <a:r>
                        <a:rPr sz="1250" dirty="0">
                          <a:latin typeface="Cambria"/>
                          <a:cs typeface="Cambria"/>
                        </a:rPr>
                        <a:t>Overall </a:t>
                      </a:r>
                      <a:r>
                        <a:rPr sz="1250" spc="10" dirty="0">
                          <a:latin typeface="Cambria"/>
                          <a:cs typeface="Cambria"/>
                        </a:rPr>
                        <a:t>annual cost of </a:t>
                      </a:r>
                      <a:r>
                        <a:rPr sz="1250" spc="5" dirty="0">
                          <a:latin typeface="Cambria"/>
                          <a:cs typeface="Cambria"/>
                        </a:rPr>
                        <a:t>planting </a:t>
                      </a:r>
                      <a:r>
                        <a:rPr sz="1250" spc="20" dirty="0">
                          <a:latin typeface="Cambria"/>
                          <a:cs typeface="Cambria"/>
                        </a:rPr>
                        <a:t>&amp; </a:t>
                      </a:r>
                      <a:r>
                        <a:rPr sz="1250" spc="10" dirty="0">
                          <a:latin typeface="Cambria"/>
                          <a:cs typeface="Cambria"/>
                        </a:rPr>
                        <a:t>managing </a:t>
                      </a:r>
                      <a:r>
                        <a:rPr sz="1250" dirty="0">
                          <a:latin typeface="Cambria"/>
                          <a:cs typeface="Cambria"/>
                        </a:rPr>
                        <a:t>cover</a:t>
                      </a:r>
                      <a:r>
                        <a:rPr sz="125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50" spc="10" dirty="0">
                          <a:latin typeface="Cambria"/>
                          <a:cs typeface="Cambria"/>
                        </a:rPr>
                        <a:t>crops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25"/>
                        </a:lnSpc>
                      </a:pPr>
                      <a:r>
                        <a:rPr sz="1250" dirty="0">
                          <a:latin typeface="Cambria"/>
                          <a:cs typeface="Cambria"/>
                        </a:rPr>
                        <a:t>2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885">
                <a:tc>
                  <a:txBody>
                    <a:bodyPr/>
                    <a:lstStyle/>
                    <a:p>
                      <a:pPr marL="113030">
                        <a:lnSpc>
                          <a:spcPts val="1425"/>
                        </a:lnSpc>
                      </a:pPr>
                      <a:r>
                        <a:rPr sz="1250" spc="10" dirty="0">
                          <a:latin typeface="Cambria"/>
                          <a:cs typeface="Cambria"/>
                        </a:rPr>
                        <a:t>Cost of buying and maintaining equipment</a:t>
                      </a:r>
                      <a:r>
                        <a:rPr sz="125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50" spc="10" dirty="0">
                          <a:latin typeface="Cambria"/>
                          <a:cs typeface="Cambria"/>
                        </a:rPr>
                        <a:t>needed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25"/>
                        </a:lnSpc>
                      </a:pPr>
                      <a:r>
                        <a:rPr sz="1250" dirty="0">
                          <a:latin typeface="Cambria"/>
                          <a:cs typeface="Cambria"/>
                        </a:rPr>
                        <a:t>1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012">
                <a:tc>
                  <a:txBody>
                    <a:bodyPr/>
                    <a:lstStyle/>
                    <a:p>
                      <a:pPr marL="113030">
                        <a:lnSpc>
                          <a:spcPts val="1490"/>
                        </a:lnSpc>
                      </a:pPr>
                      <a:r>
                        <a:rPr sz="1250" b="1" spc="10" dirty="0">
                          <a:latin typeface="Cambria"/>
                          <a:cs typeface="Cambria"/>
                        </a:rPr>
                        <a:t>Hard </a:t>
                      </a:r>
                      <a:r>
                        <a:rPr sz="1250" b="1" dirty="0">
                          <a:latin typeface="Cambria"/>
                          <a:cs typeface="Cambria"/>
                        </a:rPr>
                        <a:t>to </a:t>
                      </a:r>
                      <a:r>
                        <a:rPr sz="1250" b="1" spc="10" dirty="0">
                          <a:latin typeface="Cambria"/>
                          <a:cs typeface="Cambria"/>
                        </a:rPr>
                        <a:t>time establishing and terminating the </a:t>
                      </a:r>
                      <a:r>
                        <a:rPr sz="1250" b="1" spc="-5" dirty="0">
                          <a:latin typeface="Cambria"/>
                          <a:cs typeface="Cambria"/>
                        </a:rPr>
                        <a:t>cover </a:t>
                      </a:r>
                      <a:r>
                        <a:rPr sz="1250" b="1" spc="5" dirty="0">
                          <a:latin typeface="Cambria"/>
                          <a:cs typeface="Cambria"/>
                        </a:rPr>
                        <a:t>crop </a:t>
                      </a:r>
                      <a:r>
                        <a:rPr sz="1250" b="1" spc="10" dirty="0">
                          <a:latin typeface="Cambria"/>
                          <a:cs typeface="Cambria"/>
                        </a:rPr>
                        <a:t>with</a:t>
                      </a:r>
                      <a:r>
                        <a:rPr sz="1250" b="1" spc="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50" b="1" spc="10" dirty="0">
                          <a:latin typeface="Cambria"/>
                          <a:cs typeface="Cambria"/>
                        </a:rPr>
                        <a:t>the</a:t>
                      </a:r>
                      <a:endParaRPr sz="1250">
                        <a:latin typeface="Cambria"/>
                        <a:cs typeface="Cambria"/>
                      </a:endParaRPr>
                    </a:p>
                    <a:p>
                      <a:pPr marL="113030">
                        <a:lnSpc>
                          <a:spcPts val="1440"/>
                        </a:lnSpc>
                        <a:spcBef>
                          <a:spcPts val="140"/>
                        </a:spcBef>
                      </a:pPr>
                      <a:r>
                        <a:rPr sz="1250" b="1" spc="15" dirty="0">
                          <a:latin typeface="Cambria"/>
                          <a:cs typeface="Cambria"/>
                        </a:rPr>
                        <a:t>cash </a:t>
                      </a:r>
                      <a:r>
                        <a:rPr sz="1250" b="1" spc="10" dirty="0">
                          <a:latin typeface="Cambria"/>
                          <a:cs typeface="Cambria"/>
                        </a:rPr>
                        <a:t>crop</a:t>
                      </a:r>
                      <a:r>
                        <a:rPr sz="1250" b="1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50" b="1" spc="5" dirty="0">
                          <a:latin typeface="Cambria"/>
                          <a:cs typeface="Cambria"/>
                        </a:rPr>
                        <a:t>cycle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90"/>
                        </a:lnSpc>
                      </a:pPr>
                      <a:r>
                        <a:rPr sz="1250" b="1" dirty="0">
                          <a:latin typeface="Cambria"/>
                          <a:cs typeface="Cambria"/>
                        </a:rPr>
                        <a:t>6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012">
                <a:tc>
                  <a:txBody>
                    <a:bodyPr/>
                    <a:lstStyle/>
                    <a:p>
                      <a:pPr marL="113030">
                        <a:lnSpc>
                          <a:spcPts val="1490"/>
                        </a:lnSpc>
                      </a:pPr>
                      <a:r>
                        <a:rPr sz="1250" spc="10" dirty="0">
                          <a:latin typeface="Cambria"/>
                          <a:cs typeface="Cambria"/>
                        </a:rPr>
                        <a:t>Difficulty dealing with </a:t>
                      </a:r>
                      <a:r>
                        <a:rPr sz="1250" dirty="0">
                          <a:latin typeface="Cambria"/>
                          <a:cs typeface="Cambria"/>
                        </a:rPr>
                        <a:t>cover </a:t>
                      </a:r>
                      <a:r>
                        <a:rPr sz="1250" spc="5" dirty="0">
                          <a:latin typeface="Cambria"/>
                          <a:cs typeface="Cambria"/>
                        </a:rPr>
                        <a:t>crop </a:t>
                      </a:r>
                      <a:r>
                        <a:rPr sz="1250" spc="10" dirty="0">
                          <a:latin typeface="Cambria"/>
                          <a:cs typeface="Cambria"/>
                        </a:rPr>
                        <a:t>residue as </a:t>
                      </a:r>
                      <a:r>
                        <a:rPr sz="1250" spc="5" dirty="0">
                          <a:latin typeface="Cambria"/>
                          <a:cs typeface="Cambria"/>
                        </a:rPr>
                        <a:t>organic </a:t>
                      </a:r>
                      <a:r>
                        <a:rPr sz="1250" spc="15" dirty="0">
                          <a:latin typeface="Cambria"/>
                          <a:cs typeface="Cambria"/>
                        </a:rPr>
                        <a:t>mulch OR</a:t>
                      </a:r>
                      <a:r>
                        <a:rPr sz="1250" spc="10" dirty="0">
                          <a:latin typeface="Cambria"/>
                          <a:cs typeface="Cambria"/>
                        </a:rPr>
                        <a:t> when</a:t>
                      </a:r>
                      <a:endParaRPr sz="1250">
                        <a:latin typeface="Cambria"/>
                        <a:cs typeface="Cambria"/>
                      </a:endParaRPr>
                    </a:p>
                    <a:p>
                      <a:pPr marL="113030">
                        <a:lnSpc>
                          <a:spcPts val="1440"/>
                        </a:lnSpc>
                        <a:spcBef>
                          <a:spcPts val="140"/>
                        </a:spcBef>
                      </a:pPr>
                      <a:r>
                        <a:rPr sz="1250" spc="5" dirty="0">
                          <a:latin typeface="Cambria"/>
                          <a:cs typeface="Cambria"/>
                        </a:rPr>
                        <a:t>preparing to </a:t>
                      </a:r>
                      <a:r>
                        <a:rPr sz="1250" spc="10" dirty="0">
                          <a:latin typeface="Cambria"/>
                          <a:cs typeface="Cambria"/>
                        </a:rPr>
                        <a:t>install </a:t>
                      </a:r>
                      <a:r>
                        <a:rPr sz="1250" spc="5" dirty="0">
                          <a:latin typeface="Cambria"/>
                          <a:cs typeface="Cambria"/>
                        </a:rPr>
                        <a:t>plastic</a:t>
                      </a:r>
                      <a:r>
                        <a:rPr sz="12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50" spc="15" dirty="0">
                          <a:latin typeface="Cambria"/>
                          <a:cs typeface="Cambria"/>
                        </a:rPr>
                        <a:t>mulch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90"/>
                        </a:lnSpc>
                      </a:pPr>
                      <a:r>
                        <a:rPr sz="1250" dirty="0">
                          <a:latin typeface="Cambria"/>
                          <a:cs typeface="Cambria"/>
                        </a:rPr>
                        <a:t>1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885">
                <a:tc>
                  <a:txBody>
                    <a:bodyPr/>
                    <a:lstStyle/>
                    <a:p>
                      <a:pPr marL="113030">
                        <a:lnSpc>
                          <a:spcPts val="1425"/>
                        </a:lnSpc>
                      </a:pPr>
                      <a:r>
                        <a:rPr sz="1250" spc="10" dirty="0">
                          <a:latin typeface="Cambria"/>
                          <a:cs typeface="Cambria"/>
                        </a:rPr>
                        <a:t>Insufficient information </a:t>
                      </a:r>
                      <a:r>
                        <a:rPr sz="1250" dirty="0">
                          <a:latin typeface="Cambria"/>
                          <a:cs typeface="Cambria"/>
                        </a:rPr>
                        <a:t>available </a:t>
                      </a:r>
                      <a:r>
                        <a:rPr sz="1250" spc="10" dirty="0">
                          <a:latin typeface="Cambria"/>
                          <a:cs typeface="Cambria"/>
                        </a:rPr>
                        <a:t>about </a:t>
                      </a:r>
                      <a:r>
                        <a:rPr sz="1250" spc="5" dirty="0">
                          <a:latin typeface="Cambria"/>
                          <a:cs typeface="Cambria"/>
                        </a:rPr>
                        <a:t>nutrient </a:t>
                      </a:r>
                      <a:r>
                        <a:rPr sz="1250" spc="10" dirty="0">
                          <a:latin typeface="Cambria"/>
                          <a:cs typeface="Cambria"/>
                        </a:rPr>
                        <a:t>budgets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25"/>
                        </a:lnSpc>
                      </a:pPr>
                      <a:r>
                        <a:rPr sz="1250" dirty="0">
                          <a:latin typeface="Cambria"/>
                          <a:cs typeface="Cambria"/>
                        </a:rPr>
                        <a:t>1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885">
                <a:tc>
                  <a:txBody>
                    <a:bodyPr/>
                    <a:lstStyle/>
                    <a:p>
                      <a:pPr marL="113030">
                        <a:lnSpc>
                          <a:spcPts val="1425"/>
                        </a:lnSpc>
                      </a:pPr>
                      <a:r>
                        <a:rPr sz="1250" spc="15" dirty="0">
                          <a:latin typeface="Cambria"/>
                          <a:cs typeface="Cambria"/>
                        </a:rPr>
                        <a:t>Not </a:t>
                      </a:r>
                      <a:r>
                        <a:rPr sz="1250" spc="10" dirty="0">
                          <a:latin typeface="Cambria"/>
                          <a:cs typeface="Cambria"/>
                        </a:rPr>
                        <a:t>enough good </a:t>
                      </a:r>
                      <a:r>
                        <a:rPr sz="1250" spc="5" dirty="0">
                          <a:latin typeface="Cambria"/>
                          <a:cs typeface="Cambria"/>
                        </a:rPr>
                        <a:t>cover crop varieties for </a:t>
                      </a:r>
                      <a:r>
                        <a:rPr sz="1250" spc="10" dirty="0">
                          <a:latin typeface="Cambria"/>
                          <a:cs typeface="Cambria"/>
                        </a:rPr>
                        <a:t>Florida</a:t>
                      </a:r>
                      <a:r>
                        <a:rPr sz="125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50" spc="10" dirty="0">
                          <a:latin typeface="Cambria"/>
                          <a:cs typeface="Cambria"/>
                        </a:rPr>
                        <a:t>conditions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25"/>
                        </a:lnSpc>
                      </a:pPr>
                      <a:r>
                        <a:rPr sz="1250" dirty="0">
                          <a:latin typeface="Cambria"/>
                          <a:cs typeface="Cambria"/>
                        </a:rPr>
                        <a:t>1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012">
                <a:tc>
                  <a:txBody>
                    <a:bodyPr/>
                    <a:lstStyle/>
                    <a:p>
                      <a:pPr marL="113030">
                        <a:lnSpc>
                          <a:spcPts val="1490"/>
                        </a:lnSpc>
                      </a:pPr>
                      <a:r>
                        <a:rPr sz="1250" b="1" spc="10" dirty="0">
                          <a:latin typeface="Cambria"/>
                          <a:cs typeface="Cambria"/>
                        </a:rPr>
                        <a:t>Not </a:t>
                      </a:r>
                      <a:r>
                        <a:rPr sz="1250" b="1" spc="5" dirty="0">
                          <a:latin typeface="Cambria"/>
                          <a:cs typeface="Cambria"/>
                        </a:rPr>
                        <a:t>convinced </a:t>
                      </a:r>
                      <a:r>
                        <a:rPr sz="1250" b="1" spc="10" dirty="0">
                          <a:latin typeface="Cambria"/>
                          <a:cs typeface="Cambria"/>
                        </a:rPr>
                        <a:t>of the long-term benefits of </a:t>
                      </a:r>
                      <a:r>
                        <a:rPr sz="1250" b="1" spc="-5" dirty="0">
                          <a:latin typeface="Cambria"/>
                          <a:cs typeface="Cambria"/>
                        </a:rPr>
                        <a:t>cover </a:t>
                      </a:r>
                      <a:r>
                        <a:rPr sz="1250" b="1" spc="5" dirty="0">
                          <a:latin typeface="Cambria"/>
                          <a:cs typeface="Cambria"/>
                        </a:rPr>
                        <a:t>crops </a:t>
                      </a:r>
                      <a:r>
                        <a:rPr sz="1250" b="1" spc="15" dirty="0">
                          <a:latin typeface="Cambria"/>
                          <a:cs typeface="Cambria"/>
                        </a:rPr>
                        <a:t>on</a:t>
                      </a:r>
                      <a:r>
                        <a:rPr sz="125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50" b="1" spc="10" dirty="0">
                          <a:latin typeface="Cambria"/>
                          <a:cs typeface="Cambria"/>
                        </a:rPr>
                        <a:t>soil</a:t>
                      </a:r>
                      <a:endParaRPr sz="1250">
                        <a:latin typeface="Cambria"/>
                        <a:cs typeface="Cambria"/>
                      </a:endParaRPr>
                    </a:p>
                    <a:p>
                      <a:pPr marL="113030">
                        <a:lnSpc>
                          <a:spcPts val="1440"/>
                        </a:lnSpc>
                        <a:spcBef>
                          <a:spcPts val="145"/>
                        </a:spcBef>
                      </a:pPr>
                      <a:r>
                        <a:rPr sz="1250" b="1" spc="10" dirty="0">
                          <a:latin typeface="Cambria"/>
                          <a:cs typeface="Cambria"/>
                        </a:rPr>
                        <a:t>health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90"/>
                        </a:lnSpc>
                      </a:pPr>
                      <a:r>
                        <a:rPr sz="1250" b="1" dirty="0">
                          <a:latin typeface="Cambria"/>
                          <a:cs typeface="Cambria"/>
                        </a:rPr>
                        <a:t>5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3012">
                <a:tc>
                  <a:txBody>
                    <a:bodyPr/>
                    <a:lstStyle/>
                    <a:p>
                      <a:pPr marL="113030">
                        <a:lnSpc>
                          <a:spcPts val="1490"/>
                        </a:lnSpc>
                      </a:pPr>
                      <a:r>
                        <a:rPr sz="1250" spc="10" dirty="0">
                          <a:latin typeface="Cambria"/>
                          <a:cs typeface="Cambria"/>
                        </a:rPr>
                        <a:t>Insufficient information about the effects of using </a:t>
                      </a:r>
                      <a:r>
                        <a:rPr sz="1250" dirty="0">
                          <a:latin typeface="Cambria"/>
                          <a:cs typeface="Cambria"/>
                        </a:rPr>
                        <a:t>cover </a:t>
                      </a:r>
                      <a:r>
                        <a:rPr sz="1250" spc="10" dirty="0">
                          <a:latin typeface="Cambria"/>
                          <a:cs typeface="Cambria"/>
                        </a:rPr>
                        <a:t>crops</a:t>
                      </a:r>
                      <a:r>
                        <a:rPr sz="1250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50" spc="15" dirty="0">
                          <a:latin typeface="Cambria"/>
                          <a:cs typeface="Cambria"/>
                        </a:rPr>
                        <a:t>on</a:t>
                      </a:r>
                      <a:endParaRPr sz="1250">
                        <a:latin typeface="Cambria"/>
                        <a:cs typeface="Cambria"/>
                      </a:endParaRPr>
                    </a:p>
                    <a:p>
                      <a:pPr marL="113030">
                        <a:lnSpc>
                          <a:spcPts val="1440"/>
                        </a:lnSpc>
                        <a:spcBef>
                          <a:spcPts val="140"/>
                        </a:spcBef>
                      </a:pPr>
                      <a:r>
                        <a:rPr sz="1250" spc="10" dirty="0">
                          <a:latin typeface="Cambria"/>
                          <a:cs typeface="Cambria"/>
                        </a:rPr>
                        <a:t>diseases and</a:t>
                      </a:r>
                      <a:r>
                        <a:rPr sz="125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50" spc="5" dirty="0">
                          <a:latin typeface="Cambria"/>
                          <a:cs typeface="Cambria"/>
                        </a:rPr>
                        <a:t>pests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90"/>
                        </a:lnSpc>
                      </a:pPr>
                      <a:r>
                        <a:rPr sz="1250" dirty="0">
                          <a:latin typeface="Cambria"/>
                          <a:cs typeface="Cambria"/>
                        </a:rPr>
                        <a:t>2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885">
                <a:tc>
                  <a:txBody>
                    <a:bodyPr/>
                    <a:lstStyle/>
                    <a:p>
                      <a:pPr marL="113030">
                        <a:lnSpc>
                          <a:spcPts val="1425"/>
                        </a:lnSpc>
                      </a:pPr>
                      <a:r>
                        <a:rPr sz="1250" b="1" spc="15" dirty="0">
                          <a:latin typeface="Cambria"/>
                          <a:cs typeface="Cambria"/>
                        </a:rPr>
                        <a:t>Does not </a:t>
                      </a:r>
                      <a:r>
                        <a:rPr sz="1250" b="1" spc="5" dirty="0">
                          <a:latin typeface="Cambria"/>
                          <a:cs typeface="Cambria"/>
                        </a:rPr>
                        <a:t>provide </a:t>
                      </a:r>
                      <a:r>
                        <a:rPr sz="1250" b="1" spc="15" dirty="0">
                          <a:latin typeface="Cambria"/>
                          <a:cs typeface="Cambria"/>
                        </a:rPr>
                        <a:t>an </a:t>
                      </a:r>
                      <a:r>
                        <a:rPr sz="1250" b="1" dirty="0">
                          <a:latin typeface="Cambria"/>
                          <a:cs typeface="Cambria"/>
                        </a:rPr>
                        <a:t>effective </a:t>
                      </a:r>
                      <a:r>
                        <a:rPr sz="1250" b="1" spc="5" dirty="0">
                          <a:latin typeface="Cambria"/>
                          <a:cs typeface="Cambria"/>
                        </a:rPr>
                        <a:t>alternative </a:t>
                      </a:r>
                      <a:r>
                        <a:rPr sz="1250" b="1" dirty="0">
                          <a:latin typeface="Cambria"/>
                          <a:cs typeface="Cambria"/>
                        </a:rPr>
                        <a:t>to </a:t>
                      </a:r>
                      <a:r>
                        <a:rPr sz="1250" b="1" spc="10" dirty="0">
                          <a:latin typeface="Cambria"/>
                          <a:cs typeface="Cambria"/>
                        </a:rPr>
                        <a:t>chemical pest</a:t>
                      </a:r>
                      <a:r>
                        <a:rPr sz="125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50" b="1" spc="5" dirty="0">
                          <a:latin typeface="Cambria"/>
                          <a:cs typeface="Cambria"/>
                        </a:rPr>
                        <a:t>control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</a:pPr>
                      <a:r>
                        <a:rPr sz="1250" b="1" dirty="0">
                          <a:latin typeface="Cambria"/>
                          <a:cs typeface="Cambria"/>
                        </a:rPr>
                        <a:t>4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3885">
                <a:tc>
                  <a:txBody>
                    <a:bodyPr/>
                    <a:lstStyle/>
                    <a:p>
                      <a:pPr marL="113030">
                        <a:lnSpc>
                          <a:spcPts val="1425"/>
                        </a:lnSpc>
                      </a:pPr>
                      <a:r>
                        <a:rPr sz="1250" spc="15" dirty="0">
                          <a:latin typeface="Cambria"/>
                          <a:cs typeface="Cambria"/>
                        </a:rPr>
                        <a:t>The </a:t>
                      </a:r>
                      <a:r>
                        <a:rPr sz="1250" spc="10" dirty="0">
                          <a:latin typeface="Cambria"/>
                          <a:cs typeface="Cambria"/>
                        </a:rPr>
                        <a:t>change is complex and </a:t>
                      </a:r>
                      <a:r>
                        <a:rPr sz="1250" spc="15" dirty="0">
                          <a:latin typeface="Cambria"/>
                          <a:cs typeface="Cambria"/>
                        </a:rPr>
                        <a:t>seems </a:t>
                      </a:r>
                      <a:r>
                        <a:rPr sz="1250" spc="10" dirty="0">
                          <a:latin typeface="Cambria"/>
                          <a:cs typeface="Cambria"/>
                        </a:rPr>
                        <a:t>overwhelming </a:t>
                      </a:r>
                      <a:r>
                        <a:rPr sz="1250" spc="5" dirty="0">
                          <a:latin typeface="Cambria"/>
                          <a:cs typeface="Cambria"/>
                        </a:rPr>
                        <a:t>to</a:t>
                      </a:r>
                      <a:r>
                        <a:rPr sz="125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50" spc="5" dirty="0">
                          <a:latin typeface="Cambria"/>
                          <a:cs typeface="Cambria"/>
                        </a:rPr>
                        <a:t>farmers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25"/>
                        </a:lnSpc>
                      </a:pPr>
                      <a:r>
                        <a:rPr sz="1250" dirty="0">
                          <a:latin typeface="Cambria"/>
                          <a:cs typeface="Cambria"/>
                        </a:rPr>
                        <a:t>2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3856">
                <a:tc>
                  <a:txBody>
                    <a:bodyPr/>
                    <a:lstStyle/>
                    <a:p>
                      <a:pPr marL="113030">
                        <a:lnSpc>
                          <a:spcPts val="1425"/>
                        </a:lnSpc>
                      </a:pPr>
                      <a:r>
                        <a:rPr sz="1250" spc="15" dirty="0">
                          <a:latin typeface="Cambria"/>
                          <a:cs typeface="Cambria"/>
                        </a:rPr>
                        <a:t>Not </a:t>
                      </a:r>
                      <a:r>
                        <a:rPr sz="1250" spc="10" dirty="0">
                          <a:latin typeface="Cambria"/>
                          <a:cs typeface="Cambria"/>
                        </a:rPr>
                        <a:t>enough long-term studies and data </a:t>
                      </a:r>
                      <a:r>
                        <a:rPr sz="1250" spc="5" dirty="0">
                          <a:latin typeface="Cambria"/>
                          <a:cs typeface="Cambria"/>
                        </a:rPr>
                        <a:t>to justify </a:t>
                      </a:r>
                      <a:r>
                        <a:rPr sz="1250" spc="10" dirty="0">
                          <a:latin typeface="Cambria"/>
                          <a:cs typeface="Cambria"/>
                        </a:rPr>
                        <a:t>the changes in </a:t>
                      </a:r>
                      <a:r>
                        <a:rPr sz="1250" spc="5" dirty="0">
                          <a:latin typeface="Cambria"/>
                          <a:cs typeface="Cambria"/>
                        </a:rPr>
                        <a:t>practice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25"/>
                        </a:lnSpc>
                      </a:pPr>
                      <a:r>
                        <a:rPr sz="1250" dirty="0">
                          <a:latin typeface="Cambria"/>
                          <a:cs typeface="Cambria"/>
                        </a:rPr>
                        <a:t>1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5" name="object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93155" y="1736073"/>
            <a:ext cx="6122670" cy="490855"/>
          </a:xfrm>
          <a:custGeom>
            <a:avLst/>
            <a:gdLst/>
            <a:ahLst/>
            <a:cxnLst/>
            <a:rect l="l" t="t" r="r" b="b"/>
            <a:pathLst>
              <a:path w="6122669" h="490855">
                <a:moveTo>
                  <a:pt x="6040886" y="0"/>
                </a:moveTo>
                <a:lnTo>
                  <a:pt x="0" y="0"/>
                </a:lnTo>
                <a:lnTo>
                  <a:pt x="0" y="490735"/>
                </a:lnTo>
                <a:lnTo>
                  <a:pt x="6122675" y="490735"/>
                </a:lnTo>
                <a:lnTo>
                  <a:pt x="6122675" y="81789"/>
                </a:lnTo>
                <a:lnTo>
                  <a:pt x="6116243" y="49941"/>
                </a:lnTo>
                <a:lnTo>
                  <a:pt x="6098708" y="23944"/>
                </a:lnTo>
                <a:lnTo>
                  <a:pt x="6072709" y="6423"/>
                </a:lnTo>
                <a:lnTo>
                  <a:pt x="6040886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039499" y="1609880"/>
            <a:ext cx="5966460" cy="164338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40640" algn="ctr">
              <a:lnSpc>
                <a:spcPct val="100000"/>
              </a:lnSpc>
              <a:spcBef>
                <a:spcPts val="675"/>
              </a:spcBef>
            </a:pPr>
            <a:r>
              <a:rPr sz="3300" spc="-5" dirty="0">
                <a:solidFill>
                  <a:srgbClr val="FFFFFF"/>
                </a:solidFill>
                <a:latin typeface="Cambria"/>
                <a:cs typeface="Cambria"/>
              </a:rPr>
              <a:t>Challenges</a:t>
            </a:r>
            <a:endParaRPr sz="3300" dirty="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  <a:spcBef>
                <a:spcPts val="285"/>
              </a:spcBef>
            </a:pPr>
            <a:r>
              <a:rPr sz="1650" spc="-10" dirty="0">
                <a:latin typeface="Cambria"/>
                <a:cs typeface="Cambria"/>
              </a:rPr>
              <a:t>Respondents </a:t>
            </a:r>
            <a:r>
              <a:rPr sz="1650" spc="-5" dirty="0">
                <a:latin typeface="Cambria"/>
                <a:cs typeface="Cambria"/>
              </a:rPr>
              <a:t>identified the </a:t>
            </a:r>
            <a:r>
              <a:rPr sz="1650" spc="-10" dirty="0">
                <a:latin typeface="Cambria"/>
                <a:cs typeface="Cambria"/>
              </a:rPr>
              <a:t>three </a:t>
            </a:r>
            <a:r>
              <a:rPr sz="1650" spc="-5" dirty="0">
                <a:latin typeface="Cambria"/>
                <a:cs typeface="Cambria"/>
              </a:rPr>
              <a:t>most important challenges </a:t>
            </a:r>
            <a:r>
              <a:rPr sz="1650" spc="-10" dirty="0">
                <a:latin typeface="Cambria"/>
                <a:cs typeface="Cambria"/>
              </a:rPr>
              <a:t>faced  </a:t>
            </a:r>
            <a:r>
              <a:rPr sz="1650" spc="-15" dirty="0">
                <a:latin typeface="Cambria"/>
                <a:cs typeface="Cambria"/>
              </a:rPr>
              <a:t>by </a:t>
            </a:r>
            <a:r>
              <a:rPr sz="1650" spc="-10" dirty="0">
                <a:latin typeface="Cambria"/>
                <a:cs typeface="Cambria"/>
              </a:rPr>
              <a:t>farmers who </a:t>
            </a:r>
            <a:r>
              <a:rPr sz="1650" b="1" i="1" spc="-5" dirty="0">
                <a:latin typeface="Cambria"/>
                <a:cs typeface="Cambria"/>
              </a:rPr>
              <a:t>do currently use </a:t>
            </a:r>
            <a:r>
              <a:rPr sz="1650" b="1" i="1" spc="-10" dirty="0">
                <a:latin typeface="Cambria"/>
                <a:cs typeface="Cambria"/>
              </a:rPr>
              <a:t>cover crops </a:t>
            </a:r>
            <a:r>
              <a:rPr sz="1650" spc="-25" dirty="0">
                <a:latin typeface="Cambria"/>
                <a:cs typeface="Cambria"/>
              </a:rPr>
              <a:t>(Table </a:t>
            </a:r>
            <a:r>
              <a:rPr sz="1650" spc="-5" dirty="0">
                <a:latin typeface="Cambria"/>
                <a:cs typeface="Cambria"/>
              </a:rPr>
              <a:t>2). </a:t>
            </a:r>
            <a:r>
              <a:rPr sz="1650" spc="-10" dirty="0">
                <a:latin typeface="Cambria"/>
                <a:cs typeface="Cambria"/>
              </a:rPr>
              <a:t>There </a:t>
            </a:r>
            <a:r>
              <a:rPr sz="1650" spc="-5" dirty="0">
                <a:latin typeface="Cambria"/>
                <a:cs typeface="Cambria"/>
              </a:rPr>
              <a:t>is  </a:t>
            </a:r>
            <a:r>
              <a:rPr sz="1650" spc="-10" dirty="0">
                <a:latin typeface="Cambria"/>
                <a:cs typeface="Cambria"/>
              </a:rPr>
              <a:t>greater variance </a:t>
            </a:r>
            <a:r>
              <a:rPr sz="1650" spc="-5" dirty="0">
                <a:latin typeface="Cambria"/>
                <a:cs typeface="Cambria"/>
              </a:rPr>
              <a:t>but strong commonalities </a:t>
            </a:r>
            <a:r>
              <a:rPr sz="1650" spc="-10" dirty="0">
                <a:latin typeface="Cambria"/>
                <a:cs typeface="Cambria"/>
              </a:rPr>
              <a:t>between </a:t>
            </a:r>
            <a:r>
              <a:rPr sz="1650" spc="-5" dirty="0">
                <a:latin typeface="Cambria"/>
                <a:cs typeface="Cambria"/>
              </a:rPr>
              <a:t>the </a:t>
            </a:r>
            <a:r>
              <a:rPr sz="1650" spc="-15" dirty="0">
                <a:latin typeface="Cambria"/>
                <a:cs typeface="Cambria"/>
              </a:rPr>
              <a:t>two </a:t>
            </a:r>
            <a:r>
              <a:rPr sz="1650" spc="-5" dirty="0">
                <a:latin typeface="Cambria"/>
                <a:cs typeface="Cambria"/>
              </a:rPr>
              <a:t>sets </a:t>
            </a:r>
            <a:r>
              <a:rPr sz="1650" spc="-10" dirty="0">
                <a:latin typeface="Cambria"/>
                <a:cs typeface="Cambria"/>
              </a:rPr>
              <a:t>of  </a:t>
            </a:r>
            <a:r>
              <a:rPr sz="1650" spc="-5" dirty="0">
                <a:latin typeface="Cambria"/>
                <a:cs typeface="Cambria"/>
              </a:rPr>
              <a:t>responses. The </a:t>
            </a:r>
            <a:r>
              <a:rPr sz="1650" spc="-10" dirty="0">
                <a:latin typeface="Cambria"/>
                <a:cs typeface="Cambria"/>
              </a:rPr>
              <a:t>three </a:t>
            </a:r>
            <a:r>
              <a:rPr sz="1650" spc="-5" dirty="0">
                <a:latin typeface="Cambria"/>
                <a:cs typeface="Cambria"/>
              </a:rPr>
              <a:t>most </a:t>
            </a:r>
            <a:r>
              <a:rPr sz="1650" spc="-10" dirty="0">
                <a:latin typeface="Cambria"/>
                <a:cs typeface="Cambria"/>
              </a:rPr>
              <a:t>commonly </a:t>
            </a:r>
            <a:r>
              <a:rPr sz="1650" spc="-5" dirty="0">
                <a:latin typeface="Cambria"/>
                <a:cs typeface="Cambria"/>
              </a:rPr>
              <a:t>identified challenges</a:t>
            </a:r>
            <a:r>
              <a:rPr sz="1650" spc="20" dirty="0">
                <a:latin typeface="Cambria"/>
                <a:cs typeface="Cambria"/>
              </a:rPr>
              <a:t> </a:t>
            </a:r>
            <a:r>
              <a:rPr sz="1650" spc="-10" dirty="0">
                <a:latin typeface="Cambria"/>
                <a:cs typeface="Cambria"/>
              </a:rPr>
              <a:t>are:</a:t>
            </a:r>
            <a:endParaRPr sz="1650" dirty="0"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39499" y="3311573"/>
            <a:ext cx="5991225" cy="15354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3060" marR="5080" indent="-34099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53060" algn="l"/>
                <a:tab pos="353695" algn="l"/>
              </a:tabLst>
            </a:pPr>
            <a:r>
              <a:rPr sz="1650" spc="-5" dirty="0">
                <a:latin typeface="Cambria"/>
                <a:cs typeface="Cambria"/>
              </a:rPr>
              <a:t>Timing the establishment and termination of </a:t>
            </a:r>
            <a:r>
              <a:rPr sz="1650" spc="-15" dirty="0">
                <a:latin typeface="Cambria"/>
                <a:cs typeface="Cambria"/>
              </a:rPr>
              <a:t>cover </a:t>
            </a:r>
            <a:r>
              <a:rPr sz="1650" spc="-10" dirty="0">
                <a:latin typeface="Cambria"/>
                <a:cs typeface="Cambria"/>
              </a:rPr>
              <a:t>crops </a:t>
            </a:r>
            <a:r>
              <a:rPr sz="1650" spc="-5" dirty="0">
                <a:latin typeface="Cambria"/>
                <a:cs typeface="Cambria"/>
              </a:rPr>
              <a:t>in the  </a:t>
            </a:r>
            <a:r>
              <a:rPr sz="1650" spc="-10" dirty="0">
                <a:latin typeface="Cambria"/>
                <a:cs typeface="Cambria"/>
              </a:rPr>
              <a:t>farmers’ annual </a:t>
            </a:r>
            <a:r>
              <a:rPr sz="1650" spc="-5" dirty="0">
                <a:latin typeface="Cambria"/>
                <a:cs typeface="Cambria"/>
              </a:rPr>
              <a:t>cropping</a:t>
            </a:r>
            <a:r>
              <a:rPr sz="1650" spc="15" dirty="0">
                <a:latin typeface="Cambria"/>
                <a:cs typeface="Cambria"/>
              </a:rPr>
              <a:t> </a:t>
            </a:r>
            <a:r>
              <a:rPr sz="1650" spc="-10" dirty="0">
                <a:latin typeface="Cambria"/>
                <a:cs typeface="Cambria"/>
              </a:rPr>
              <a:t>cycle</a:t>
            </a:r>
            <a:endParaRPr sz="1650" dirty="0">
              <a:latin typeface="Cambria"/>
              <a:cs typeface="Cambria"/>
            </a:endParaRPr>
          </a:p>
          <a:p>
            <a:pPr marL="353060" indent="-340995">
              <a:lnSpc>
                <a:spcPts val="1980"/>
              </a:lnSpc>
              <a:buAutoNum type="arabicPeriod"/>
              <a:tabLst>
                <a:tab pos="353060" algn="l"/>
                <a:tab pos="353695" algn="l"/>
              </a:tabLst>
            </a:pPr>
            <a:r>
              <a:rPr sz="1650" spc="-5" dirty="0">
                <a:latin typeface="Cambria"/>
                <a:cs typeface="Cambria"/>
              </a:rPr>
              <a:t>Annual </a:t>
            </a:r>
            <a:r>
              <a:rPr sz="1650" dirty="0">
                <a:latin typeface="Cambria"/>
                <a:cs typeface="Cambria"/>
              </a:rPr>
              <a:t>cost of </a:t>
            </a:r>
            <a:r>
              <a:rPr sz="1650" spc="-5" dirty="0">
                <a:latin typeface="Cambria"/>
                <a:cs typeface="Cambria"/>
              </a:rPr>
              <a:t>planting and managing the </a:t>
            </a:r>
            <a:r>
              <a:rPr sz="1650" spc="-15" dirty="0">
                <a:latin typeface="Cambria"/>
                <a:cs typeface="Cambria"/>
              </a:rPr>
              <a:t>cover </a:t>
            </a:r>
            <a:r>
              <a:rPr sz="1650" spc="-10" dirty="0">
                <a:latin typeface="Cambria"/>
                <a:cs typeface="Cambria"/>
              </a:rPr>
              <a:t>crops</a:t>
            </a:r>
            <a:endParaRPr sz="1650" dirty="0">
              <a:latin typeface="Cambria"/>
              <a:cs typeface="Cambria"/>
            </a:endParaRPr>
          </a:p>
          <a:p>
            <a:pPr marL="353060" marR="84455" indent="-34099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3060" algn="l"/>
                <a:tab pos="353695" algn="l"/>
              </a:tabLst>
            </a:pPr>
            <a:r>
              <a:rPr sz="1650" spc="-15" dirty="0">
                <a:latin typeface="Cambria"/>
                <a:cs typeface="Cambria"/>
              </a:rPr>
              <a:t>Farmers </a:t>
            </a:r>
            <a:r>
              <a:rPr sz="1650" spc="-5" dirty="0">
                <a:latin typeface="Cambria"/>
                <a:cs typeface="Cambria"/>
              </a:rPr>
              <a:t>do not see the anticipated long-term benefits of </a:t>
            </a:r>
            <a:r>
              <a:rPr sz="1650" spc="-15" dirty="0">
                <a:latin typeface="Cambria"/>
                <a:cs typeface="Cambria"/>
              </a:rPr>
              <a:t>cover  </a:t>
            </a:r>
            <a:r>
              <a:rPr sz="1650" spc="-10" dirty="0">
                <a:latin typeface="Cambria"/>
                <a:cs typeface="Cambria"/>
              </a:rPr>
              <a:t>crops </a:t>
            </a:r>
            <a:r>
              <a:rPr sz="1650" spc="-5" dirty="0">
                <a:latin typeface="Cambria"/>
                <a:cs typeface="Cambria"/>
              </a:rPr>
              <a:t>on soil</a:t>
            </a:r>
            <a:r>
              <a:rPr sz="1650" spc="10" dirty="0">
                <a:latin typeface="Cambria"/>
                <a:cs typeface="Cambria"/>
              </a:rPr>
              <a:t> </a:t>
            </a:r>
            <a:r>
              <a:rPr sz="1650" spc="-5" dirty="0">
                <a:latin typeface="Cambria"/>
                <a:cs typeface="Cambria"/>
              </a:rPr>
              <a:t>health.</a:t>
            </a:r>
            <a:endParaRPr sz="1650" dirty="0">
              <a:latin typeface="Cambria"/>
              <a:cs typeface="Cambria"/>
            </a:endParaRPr>
          </a:p>
          <a:p>
            <a:pPr marL="73660" algn="ctr">
              <a:lnSpc>
                <a:spcPct val="100000"/>
              </a:lnSpc>
              <a:spcBef>
                <a:spcPts val="670"/>
              </a:spcBef>
            </a:pPr>
            <a:r>
              <a:rPr sz="1100" b="1" spc="-25" dirty="0">
                <a:latin typeface="Cambria"/>
                <a:cs typeface="Cambria"/>
              </a:rPr>
              <a:t>Table </a:t>
            </a:r>
            <a:r>
              <a:rPr sz="1100" b="1" spc="-5" dirty="0">
                <a:latin typeface="Cambria"/>
                <a:cs typeface="Cambria"/>
              </a:rPr>
              <a:t>2. Challenges faced </a:t>
            </a:r>
            <a:r>
              <a:rPr sz="1100" b="1" spc="-15" dirty="0">
                <a:latin typeface="Cambria"/>
                <a:cs typeface="Cambria"/>
              </a:rPr>
              <a:t>by </a:t>
            </a:r>
            <a:r>
              <a:rPr sz="1100" b="1" spc="-5" dirty="0">
                <a:latin typeface="Cambria"/>
                <a:cs typeface="Cambria"/>
              </a:rPr>
              <a:t>users of </a:t>
            </a:r>
            <a:r>
              <a:rPr sz="1100" b="1" spc="-15" dirty="0">
                <a:latin typeface="Cambria"/>
                <a:cs typeface="Cambria"/>
              </a:rPr>
              <a:t>cover </a:t>
            </a:r>
            <a:r>
              <a:rPr sz="1100" b="1" spc="-10" dirty="0">
                <a:latin typeface="Cambria"/>
                <a:cs typeface="Cambria"/>
              </a:rPr>
              <a:t>crops </a:t>
            </a:r>
            <a:r>
              <a:rPr sz="1100" b="1" spc="-5" dirty="0">
                <a:latin typeface="Cambria"/>
                <a:cs typeface="Cambria"/>
              </a:rPr>
              <a:t>in</a:t>
            </a:r>
            <a:r>
              <a:rPr sz="1100" b="1" spc="70" dirty="0">
                <a:latin typeface="Cambria"/>
                <a:cs typeface="Cambria"/>
              </a:rPr>
              <a:t> </a:t>
            </a:r>
            <a:r>
              <a:rPr sz="1100" b="1" spc="-5" dirty="0">
                <a:latin typeface="Cambria"/>
                <a:cs typeface="Cambria"/>
              </a:rPr>
              <a:t>Florida</a:t>
            </a:r>
            <a:endParaRPr sz="1100" dirty="0">
              <a:latin typeface="Cambria"/>
              <a:cs typeface="Cambria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244603"/>
              </p:ext>
            </p:extLst>
          </p:nvPr>
        </p:nvGraphicFramePr>
        <p:xfrm>
          <a:off x="7007174" y="4859363"/>
          <a:ext cx="6125210" cy="21632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6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3885"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</a:pPr>
                      <a:r>
                        <a:rPr sz="1250" b="1" spc="10" dirty="0">
                          <a:latin typeface="Cambria"/>
                          <a:cs typeface="Cambria"/>
                        </a:rPr>
                        <a:t>Item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25"/>
                        </a:lnSpc>
                      </a:pPr>
                      <a:r>
                        <a:rPr sz="1250" b="1" spc="10" dirty="0">
                          <a:latin typeface="Cambria"/>
                          <a:cs typeface="Cambria"/>
                        </a:rPr>
                        <a:t>Selected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885">
                <a:tc>
                  <a:txBody>
                    <a:bodyPr/>
                    <a:lstStyle/>
                    <a:p>
                      <a:pPr marL="113030">
                        <a:lnSpc>
                          <a:spcPts val="1425"/>
                        </a:lnSpc>
                      </a:pPr>
                      <a:r>
                        <a:rPr sz="1250" b="1" spc="15" dirty="0">
                          <a:latin typeface="Cambria"/>
                          <a:cs typeface="Cambria"/>
                        </a:rPr>
                        <a:t>Annual </a:t>
                      </a:r>
                      <a:r>
                        <a:rPr sz="1250" b="1" spc="5" dirty="0">
                          <a:latin typeface="Cambria"/>
                          <a:cs typeface="Cambria"/>
                        </a:rPr>
                        <a:t>cost </a:t>
                      </a:r>
                      <a:r>
                        <a:rPr sz="1250" b="1" spc="10" dirty="0">
                          <a:latin typeface="Cambria"/>
                          <a:cs typeface="Cambria"/>
                        </a:rPr>
                        <a:t>of planting </a:t>
                      </a:r>
                      <a:r>
                        <a:rPr sz="1250" b="1" spc="20" dirty="0">
                          <a:latin typeface="Cambria"/>
                          <a:cs typeface="Cambria"/>
                        </a:rPr>
                        <a:t>&amp; </a:t>
                      </a:r>
                      <a:r>
                        <a:rPr sz="1250" b="1" spc="10" dirty="0">
                          <a:latin typeface="Cambria"/>
                          <a:cs typeface="Cambria"/>
                        </a:rPr>
                        <a:t>managing </a:t>
                      </a:r>
                      <a:r>
                        <a:rPr sz="1250" b="1" spc="-5" dirty="0">
                          <a:latin typeface="Cambria"/>
                          <a:cs typeface="Cambria"/>
                        </a:rPr>
                        <a:t>cover</a:t>
                      </a:r>
                      <a:r>
                        <a:rPr sz="125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50" b="1" spc="5" dirty="0">
                          <a:latin typeface="Cambria"/>
                          <a:cs typeface="Cambria"/>
                        </a:rPr>
                        <a:t>crops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25"/>
                        </a:lnSpc>
                      </a:pPr>
                      <a:r>
                        <a:rPr sz="1250" b="1" dirty="0">
                          <a:latin typeface="Cambria"/>
                          <a:cs typeface="Cambria"/>
                        </a:rPr>
                        <a:t>6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885">
                <a:tc>
                  <a:txBody>
                    <a:bodyPr/>
                    <a:lstStyle/>
                    <a:p>
                      <a:pPr marL="113030">
                        <a:lnSpc>
                          <a:spcPts val="1425"/>
                        </a:lnSpc>
                      </a:pPr>
                      <a:r>
                        <a:rPr sz="1250" spc="10" dirty="0">
                          <a:latin typeface="Cambria"/>
                          <a:cs typeface="Cambria"/>
                        </a:rPr>
                        <a:t>Cost of buying and maintaining equipment is too</a:t>
                      </a:r>
                      <a:r>
                        <a:rPr sz="1250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50" spc="10" dirty="0">
                          <a:latin typeface="Cambria"/>
                          <a:cs typeface="Cambria"/>
                        </a:rPr>
                        <a:t>high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</a:pPr>
                      <a:r>
                        <a:rPr sz="1250" dirty="0">
                          <a:latin typeface="Cambria"/>
                          <a:cs typeface="Cambria"/>
                        </a:rPr>
                        <a:t>3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012">
                <a:tc>
                  <a:txBody>
                    <a:bodyPr/>
                    <a:lstStyle/>
                    <a:p>
                      <a:pPr marL="113030">
                        <a:lnSpc>
                          <a:spcPts val="1490"/>
                        </a:lnSpc>
                      </a:pPr>
                      <a:r>
                        <a:rPr sz="1250" b="1" spc="10" dirty="0">
                          <a:latin typeface="Cambria"/>
                          <a:cs typeface="Cambria"/>
                        </a:rPr>
                        <a:t>Timing the establishment and termination of the </a:t>
                      </a:r>
                      <a:r>
                        <a:rPr sz="1250" b="1" dirty="0">
                          <a:latin typeface="Cambria"/>
                          <a:cs typeface="Cambria"/>
                        </a:rPr>
                        <a:t>cover </a:t>
                      </a:r>
                      <a:r>
                        <a:rPr sz="1250" b="1" spc="5" dirty="0">
                          <a:latin typeface="Cambria"/>
                          <a:cs typeface="Cambria"/>
                        </a:rPr>
                        <a:t>crop</a:t>
                      </a:r>
                      <a:r>
                        <a:rPr sz="125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50" b="1" spc="10" dirty="0">
                          <a:latin typeface="Cambria"/>
                          <a:cs typeface="Cambria"/>
                        </a:rPr>
                        <a:t>with</a:t>
                      </a:r>
                      <a:endParaRPr sz="1250">
                        <a:latin typeface="Cambria"/>
                        <a:cs typeface="Cambria"/>
                      </a:endParaRPr>
                    </a:p>
                    <a:p>
                      <a:pPr marL="113030">
                        <a:lnSpc>
                          <a:spcPts val="1440"/>
                        </a:lnSpc>
                        <a:spcBef>
                          <a:spcPts val="140"/>
                        </a:spcBef>
                      </a:pPr>
                      <a:r>
                        <a:rPr sz="1250" b="1" spc="10" dirty="0">
                          <a:latin typeface="Cambria"/>
                          <a:cs typeface="Cambria"/>
                        </a:rPr>
                        <a:t>the </a:t>
                      </a:r>
                      <a:r>
                        <a:rPr sz="1250" b="1" spc="15" dirty="0">
                          <a:latin typeface="Cambria"/>
                          <a:cs typeface="Cambria"/>
                        </a:rPr>
                        <a:t>cash </a:t>
                      </a:r>
                      <a:r>
                        <a:rPr sz="1250" b="1" spc="10" dirty="0">
                          <a:latin typeface="Cambria"/>
                          <a:cs typeface="Cambria"/>
                        </a:rPr>
                        <a:t>crop</a:t>
                      </a:r>
                      <a:r>
                        <a:rPr sz="125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50" b="1" spc="5" dirty="0">
                          <a:latin typeface="Cambria"/>
                          <a:cs typeface="Cambria"/>
                        </a:rPr>
                        <a:t>cycle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90"/>
                        </a:lnSpc>
                      </a:pPr>
                      <a:r>
                        <a:rPr sz="1250" b="1" dirty="0">
                          <a:latin typeface="Cambria"/>
                          <a:cs typeface="Cambria"/>
                        </a:rPr>
                        <a:t>7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012">
                <a:tc>
                  <a:txBody>
                    <a:bodyPr/>
                    <a:lstStyle/>
                    <a:p>
                      <a:pPr marL="113030">
                        <a:lnSpc>
                          <a:spcPts val="1490"/>
                        </a:lnSpc>
                      </a:pPr>
                      <a:r>
                        <a:rPr sz="1250" spc="10" dirty="0">
                          <a:latin typeface="Cambria"/>
                          <a:cs typeface="Cambria"/>
                        </a:rPr>
                        <a:t>Difficulty dealing with </a:t>
                      </a:r>
                      <a:r>
                        <a:rPr sz="1250" dirty="0">
                          <a:latin typeface="Cambria"/>
                          <a:cs typeface="Cambria"/>
                        </a:rPr>
                        <a:t>cover </a:t>
                      </a:r>
                      <a:r>
                        <a:rPr sz="1250" spc="5" dirty="0">
                          <a:latin typeface="Cambria"/>
                          <a:cs typeface="Cambria"/>
                        </a:rPr>
                        <a:t>crop </a:t>
                      </a:r>
                      <a:r>
                        <a:rPr sz="1250" spc="10" dirty="0">
                          <a:latin typeface="Cambria"/>
                          <a:cs typeface="Cambria"/>
                        </a:rPr>
                        <a:t>residue as </a:t>
                      </a:r>
                      <a:r>
                        <a:rPr sz="1250" spc="5" dirty="0">
                          <a:latin typeface="Cambria"/>
                          <a:cs typeface="Cambria"/>
                        </a:rPr>
                        <a:t>organic </a:t>
                      </a:r>
                      <a:r>
                        <a:rPr sz="1250" spc="15" dirty="0">
                          <a:latin typeface="Cambria"/>
                          <a:cs typeface="Cambria"/>
                        </a:rPr>
                        <a:t>mulch OR</a:t>
                      </a:r>
                      <a:r>
                        <a:rPr sz="1250" spc="10" dirty="0">
                          <a:latin typeface="Cambria"/>
                          <a:cs typeface="Cambria"/>
                        </a:rPr>
                        <a:t> when</a:t>
                      </a:r>
                      <a:endParaRPr sz="1250">
                        <a:latin typeface="Cambria"/>
                        <a:cs typeface="Cambria"/>
                      </a:endParaRPr>
                    </a:p>
                    <a:p>
                      <a:pPr marL="113030">
                        <a:lnSpc>
                          <a:spcPts val="1440"/>
                        </a:lnSpc>
                        <a:spcBef>
                          <a:spcPts val="140"/>
                        </a:spcBef>
                      </a:pPr>
                      <a:r>
                        <a:rPr sz="1250" spc="5" dirty="0">
                          <a:latin typeface="Cambria"/>
                          <a:cs typeface="Cambria"/>
                        </a:rPr>
                        <a:t>preparing to </a:t>
                      </a:r>
                      <a:r>
                        <a:rPr sz="1250" spc="10" dirty="0">
                          <a:latin typeface="Cambria"/>
                          <a:cs typeface="Cambria"/>
                        </a:rPr>
                        <a:t>install </a:t>
                      </a:r>
                      <a:r>
                        <a:rPr sz="1250" spc="5" dirty="0">
                          <a:latin typeface="Cambria"/>
                          <a:cs typeface="Cambria"/>
                        </a:rPr>
                        <a:t>plastic</a:t>
                      </a:r>
                      <a:r>
                        <a:rPr sz="12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50" spc="15" dirty="0">
                          <a:latin typeface="Cambria"/>
                          <a:cs typeface="Cambria"/>
                        </a:rPr>
                        <a:t>mulch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90"/>
                        </a:lnSpc>
                      </a:pPr>
                      <a:r>
                        <a:rPr sz="1250" dirty="0">
                          <a:latin typeface="Cambria"/>
                          <a:cs typeface="Cambria"/>
                        </a:rPr>
                        <a:t>2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885">
                <a:tc>
                  <a:txBody>
                    <a:bodyPr/>
                    <a:lstStyle/>
                    <a:p>
                      <a:pPr marL="113030">
                        <a:lnSpc>
                          <a:spcPts val="1425"/>
                        </a:lnSpc>
                      </a:pPr>
                      <a:r>
                        <a:rPr sz="1250" spc="10" dirty="0">
                          <a:latin typeface="Cambria"/>
                          <a:cs typeface="Cambria"/>
                        </a:rPr>
                        <a:t>Finding good information </a:t>
                      </a:r>
                      <a:r>
                        <a:rPr sz="1250" dirty="0">
                          <a:latin typeface="Cambria"/>
                          <a:cs typeface="Cambria"/>
                        </a:rPr>
                        <a:t>available </a:t>
                      </a:r>
                      <a:r>
                        <a:rPr sz="1250" spc="10" dirty="0">
                          <a:latin typeface="Cambria"/>
                          <a:cs typeface="Cambria"/>
                        </a:rPr>
                        <a:t>about </a:t>
                      </a:r>
                      <a:r>
                        <a:rPr sz="1250" spc="5" dirty="0">
                          <a:latin typeface="Cambria"/>
                          <a:cs typeface="Cambria"/>
                        </a:rPr>
                        <a:t>nutrient</a:t>
                      </a:r>
                      <a:r>
                        <a:rPr sz="1250" spc="10" dirty="0">
                          <a:latin typeface="Cambria"/>
                          <a:cs typeface="Cambria"/>
                        </a:rPr>
                        <a:t> budgets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</a:pPr>
                      <a:r>
                        <a:rPr sz="1250" dirty="0">
                          <a:latin typeface="Cambria"/>
                          <a:cs typeface="Cambria"/>
                        </a:rPr>
                        <a:t>4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885">
                <a:tc>
                  <a:txBody>
                    <a:bodyPr/>
                    <a:lstStyle/>
                    <a:p>
                      <a:pPr marL="113030">
                        <a:lnSpc>
                          <a:spcPts val="1425"/>
                        </a:lnSpc>
                      </a:pPr>
                      <a:r>
                        <a:rPr sz="1250" spc="10" dirty="0">
                          <a:latin typeface="Cambria"/>
                          <a:cs typeface="Cambria"/>
                        </a:rPr>
                        <a:t>Finding </a:t>
                      </a:r>
                      <a:r>
                        <a:rPr sz="1250" spc="15" dirty="0">
                          <a:latin typeface="Cambria"/>
                          <a:cs typeface="Cambria"/>
                        </a:rPr>
                        <a:t>a </a:t>
                      </a:r>
                      <a:r>
                        <a:rPr sz="1250" spc="10" dirty="0">
                          <a:latin typeface="Cambria"/>
                          <a:cs typeface="Cambria"/>
                        </a:rPr>
                        <a:t>good </a:t>
                      </a:r>
                      <a:r>
                        <a:rPr sz="1250" dirty="0">
                          <a:latin typeface="Cambria"/>
                          <a:cs typeface="Cambria"/>
                        </a:rPr>
                        <a:t>cover </a:t>
                      </a:r>
                      <a:r>
                        <a:rPr sz="1250" spc="5" dirty="0">
                          <a:latin typeface="Cambria"/>
                          <a:cs typeface="Cambria"/>
                        </a:rPr>
                        <a:t>crop variety </a:t>
                      </a:r>
                      <a:r>
                        <a:rPr sz="1250" spc="10" dirty="0">
                          <a:latin typeface="Cambria"/>
                          <a:cs typeface="Cambria"/>
                        </a:rPr>
                        <a:t>(or </a:t>
                      </a:r>
                      <a:r>
                        <a:rPr sz="1250" spc="5" dirty="0">
                          <a:latin typeface="Cambria"/>
                          <a:cs typeface="Cambria"/>
                        </a:rPr>
                        <a:t>varieties) for farming</a:t>
                      </a:r>
                      <a:r>
                        <a:rPr sz="1250" spc="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50" spc="5" dirty="0">
                          <a:latin typeface="Cambria"/>
                          <a:cs typeface="Cambria"/>
                        </a:rPr>
                        <a:t>system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</a:pPr>
                      <a:r>
                        <a:rPr sz="1250" dirty="0">
                          <a:latin typeface="Cambria"/>
                          <a:cs typeface="Cambria"/>
                        </a:rPr>
                        <a:t>4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885">
                <a:tc>
                  <a:txBody>
                    <a:bodyPr/>
                    <a:lstStyle/>
                    <a:p>
                      <a:pPr marL="113030">
                        <a:lnSpc>
                          <a:spcPts val="1425"/>
                        </a:lnSpc>
                      </a:pPr>
                      <a:r>
                        <a:rPr sz="1250" b="1" spc="15" dirty="0">
                          <a:latin typeface="Cambria"/>
                          <a:cs typeface="Cambria"/>
                        </a:rPr>
                        <a:t>Does not see </a:t>
                      </a:r>
                      <a:r>
                        <a:rPr sz="1250" b="1" spc="10" dirty="0">
                          <a:latin typeface="Cambria"/>
                          <a:cs typeface="Cambria"/>
                        </a:rPr>
                        <a:t>the long-term benefits of </a:t>
                      </a:r>
                      <a:r>
                        <a:rPr sz="1250" b="1" spc="-5" dirty="0">
                          <a:latin typeface="Cambria"/>
                          <a:cs typeface="Cambria"/>
                        </a:rPr>
                        <a:t>cover </a:t>
                      </a:r>
                      <a:r>
                        <a:rPr sz="1250" b="1" spc="10" dirty="0">
                          <a:latin typeface="Cambria"/>
                          <a:cs typeface="Cambria"/>
                        </a:rPr>
                        <a:t>crops </a:t>
                      </a:r>
                      <a:r>
                        <a:rPr sz="1250" b="1" spc="15" dirty="0">
                          <a:latin typeface="Cambria"/>
                          <a:cs typeface="Cambria"/>
                        </a:rPr>
                        <a:t>on </a:t>
                      </a:r>
                      <a:r>
                        <a:rPr sz="1250" b="1" spc="10" dirty="0">
                          <a:latin typeface="Cambria"/>
                          <a:cs typeface="Cambria"/>
                        </a:rPr>
                        <a:t>soil</a:t>
                      </a:r>
                      <a:r>
                        <a:rPr sz="125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50" b="1" spc="15" dirty="0">
                          <a:latin typeface="Cambria"/>
                          <a:cs typeface="Cambria"/>
                        </a:rPr>
                        <a:t>health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25"/>
                        </a:lnSpc>
                      </a:pPr>
                      <a:r>
                        <a:rPr sz="1250" b="1" dirty="0">
                          <a:latin typeface="Cambria"/>
                          <a:cs typeface="Cambria"/>
                        </a:rPr>
                        <a:t>5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3885">
                <a:tc>
                  <a:txBody>
                    <a:bodyPr/>
                    <a:lstStyle/>
                    <a:p>
                      <a:pPr marL="113030">
                        <a:lnSpc>
                          <a:spcPts val="1425"/>
                        </a:lnSpc>
                      </a:pPr>
                      <a:r>
                        <a:rPr sz="1250" spc="10" dirty="0">
                          <a:latin typeface="Cambria"/>
                          <a:cs typeface="Cambria"/>
                        </a:rPr>
                        <a:t>Managing diseases and</a:t>
                      </a:r>
                      <a:r>
                        <a:rPr sz="125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50" spc="5" dirty="0">
                          <a:latin typeface="Cambria"/>
                          <a:cs typeface="Cambria"/>
                        </a:rPr>
                        <a:t>pests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</a:pPr>
                      <a:r>
                        <a:rPr sz="1250" dirty="0">
                          <a:latin typeface="Cambria"/>
                          <a:cs typeface="Cambria"/>
                        </a:rPr>
                        <a:t>2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9" name="object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09908" y="7074130"/>
            <a:ext cx="6125210" cy="490855"/>
          </a:xfrm>
          <a:custGeom>
            <a:avLst/>
            <a:gdLst/>
            <a:ahLst/>
            <a:cxnLst/>
            <a:rect l="l" t="t" r="r" b="b"/>
            <a:pathLst>
              <a:path w="6125209" h="490854">
                <a:moveTo>
                  <a:pt x="6042980" y="0"/>
                </a:moveTo>
                <a:lnTo>
                  <a:pt x="0" y="0"/>
                </a:lnTo>
                <a:lnTo>
                  <a:pt x="0" y="490735"/>
                </a:lnTo>
                <a:lnTo>
                  <a:pt x="6124769" y="490735"/>
                </a:lnTo>
                <a:lnTo>
                  <a:pt x="6124769" y="81789"/>
                </a:lnTo>
                <a:lnTo>
                  <a:pt x="6118338" y="49941"/>
                </a:lnTo>
                <a:lnTo>
                  <a:pt x="6100803" y="23944"/>
                </a:lnTo>
                <a:lnTo>
                  <a:pt x="6074804" y="6423"/>
                </a:lnTo>
                <a:lnTo>
                  <a:pt x="604298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033100" y="6867486"/>
            <a:ext cx="5997575" cy="1513205"/>
          </a:xfrm>
          <a:prstGeom prst="rect">
            <a:avLst/>
          </a:prstGeom>
        </p:spPr>
        <p:txBody>
          <a:bodyPr vert="horz" wrap="square" lIns="0" tIns="166370" rIns="0" bIns="0" rtlCol="0">
            <a:spAutoFit/>
          </a:bodyPr>
          <a:lstStyle/>
          <a:p>
            <a:pPr marL="56515" algn="ctr">
              <a:lnSpc>
                <a:spcPct val="100000"/>
              </a:lnSpc>
              <a:spcBef>
                <a:spcPts val="1310"/>
              </a:spcBef>
            </a:pPr>
            <a:r>
              <a:rPr sz="3300" spc="-15" dirty="0">
                <a:solidFill>
                  <a:srgbClr val="FFFFFF"/>
                </a:solidFill>
                <a:latin typeface="Cambria"/>
                <a:cs typeface="Cambria"/>
              </a:rPr>
              <a:t>Research</a:t>
            </a:r>
            <a:r>
              <a:rPr sz="33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300" spc="-5" dirty="0">
                <a:solidFill>
                  <a:srgbClr val="FFFFFF"/>
                </a:solidFill>
                <a:latin typeface="Cambria"/>
                <a:cs typeface="Cambria"/>
              </a:rPr>
              <a:t>Priorities</a:t>
            </a:r>
            <a:endParaRPr sz="3300" dirty="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  <a:spcBef>
                <a:spcPts val="605"/>
              </a:spcBef>
            </a:pPr>
            <a:r>
              <a:rPr sz="1650" spc="-10" dirty="0">
                <a:latin typeface="Cambria"/>
                <a:cs typeface="Cambria"/>
              </a:rPr>
              <a:t>Respondents </a:t>
            </a:r>
            <a:r>
              <a:rPr sz="1650" spc="-15" dirty="0">
                <a:latin typeface="Cambria"/>
                <a:cs typeface="Cambria"/>
              </a:rPr>
              <a:t>ranked </a:t>
            </a:r>
            <a:r>
              <a:rPr sz="1650" spc="-5" dirty="0">
                <a:latin typeface="Cambria"/>
                <a:cs typeface="Cambria"/>
              </a:rPr>
              <a:t>six </a:t>
            </a:r>
            <a:r>
              <a:rPr sz="1650" spc="-10" dirty="0">
                <a:latin typeface="Cambria"/>
                <a:cs typeface="Cambria"/>
              </a:rPr>
              <a:t>general areas for research. </a:t>
            </a:r>
            <a:r>
              <a:rPr sz="1650" spc="-30" dirty="0">
                <a:latin typeface="Cambria"/>
                <a:cs typeface="Cambria"/>
              </a:rPr>
              <a:t>Table </a:t>
            </a:r>
            <a:r>
              <a:rPr sz="1650" spc="-5" dirty="0">
                <a:latin typeface="Cambria"/>
                <a:cs typeface="Cambria"/>
              </a:rPr>
              <a:t>3  indicates how often respondents </a:t>
            </a:r>
            <a:r>
              <a:rPr sz="1650" spc="-15" dirty="0">
                <a:latin typeface="Cambria"/>
                <a:cs typeface="Cambria"/>
              </a:rPr>
              <a:t>ranked </a:t>
            </a:r>
            <a:r>
              <a:rPr sz="1650" spc="-5" dirty="0">
                <a:latin typeface="Cambria"/>
                <a:cs typeface="Cambria"/>
              </a:rPr>
              <a:t>each of the six </a:t>
            </a:r>
            <a:r>
              <a:rPr sz="1650" spc="-10" dirty="0">
                <a:latin typeface="Cambria"/>
                <a:cs typeface="Cambria"/>
              </a:rPr>
              <a:t>areas </a:t>
            </a:r>
            <a:r>
              <a:rPr sz="1650" spc="-5" dirty="0">
                <a:latin typeface="Cambria"/>
                <a:cs typeface="Cambria"/>
              </a:rPr>
              <a:t>in the  </a:t>
            </a:r>
            <a:r>
              <a:rPr sz="1650" spc="-10" dirty="0">
                <a:latin typeface="Cambria"/>
                <a:cs typeface="Cambria"/>
              </a:rPr>
              <a:t>top three. </a:t>
            </a:r>
            <a:r>
              <a:rPr sz="1650" spc="-5" dirty="0">
                <a:latin typeface="Cambria"/>
                <a:cs typeface="Cambria"/>
              </a:rPr>
              <a:t>Most </a:t>
            </a:r>
            <a:r>
              <a:rPr sz="1650" spc="-10" dirty="0">
                <a:latin typeface="Cambria"/>
                <a:cs typeface="Cambria"/>
              </a:rPr>
              <a:t>commonly </a:t>
            </a:r>
            <a:r>
              <a:rPr sz="1650" spc="-15" dirty="0">
                <a:latin typeface="Cambria"/>
                <a:cs typeface="Cambria"/>
              </a:rPr>
              <a:t>ranked </a:t>
            </a:r>
            <a:r>
              <a:rPr sz="1650" spc="-5" dirty="0">
                <a:latin typeface="Cambria"/>
                <a:cs typeface="Cambria"/>
              </a:rPr>
              <a:t>in the </a:t>
            </a:r>
            <a:r>
              <a:rPr sz="1650" spc="-10" dirty="0">
                <a:latin typeface="Cambria"/>
                <a:cs typeface="Cambria"/>
              </a:rPr>
              <a:t>top three </a:t>
            </a:r>
            <a:r>
              <a:rPr sz="1650" spc="-5" dirty="0">
                <a:latin typeface="Cambria"/>
                <a:cs typeface="Cambria"/>
              </a:rPr>
              <a:t>priorities</a:t>
            </a:r>
            <a:r>
              <a:rPr sz="1650" spc="40" dirty="0">
                <a:latin typeface="Cambria"/>
                <a:cs typeface="Cambria"/>
              </a:rPr>
              <a:t> </a:t>
            </a:r>
            <a:r>
              <a:rPr sz="1650" spc="-10" dirty="0">
                <a:latin typeface="Cambria"/>
                <a:cs typeface="Cambria"/>
              </a:rPr>
              <a:t>are:</a:t>
            </a:r>
            <a:endParaRPr sz="1650" dirty="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33100" y="8438816"/>
            <a:ext cx="5949950" cy="19113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3060" marR="66040" indent="-34099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53060" algn="l"/>
                <a:tab pos="353695" algn="l"/>
              </a:tabLst>
            </a:pPr>
            <a:r>
              <a:rPr sz="1650" spc="-10" dirty="0">
                <a:latin typeface="Cambria"/>
                <a:cs typeface="Cambria"/>
              </a:rPr>
              <a:t>Research </a:t>
            </a:r>
            <a:r>
              <a:rPr sz="1650" spc="-5" dirty="0">
                <a:latin typeface="Cambria"/>
                <a:cs typeface="Cambria"/>
              </a:rPr>
              <a:t>about the effects of </a:t>
            </a:r>
            <a:r>
              <a:rPr sz="1650" spc="-15" dirty="0">
                <a:latin typeface="Cambria"/>
                <a:cs typeface="Cambria"/>
              </a:rPr>
              <a:t>cover </a:t>
            </a:r>
            <a:r>
              <a:rPr sz="1650" spc="-10" dirty="0">
                <a:latin typeface="Cambria"/>
                <a:cs typeface="Cambria"/>
              </a:rPr>
              <a:t>crops </a:t>
            </a:r>
            <a:r>
              <a:rPr sz="1650" spc="-5" dirty="0">
                <a:latin typeface="Cambria"/>
                <a:cs typeface="Cambria"/>
              </a:rPr>
              <a:t>on the soil, including  nutrient and </a:t>
            </a:r>
            <a:r>
              <a:rPr sz="1650" spc="-15" dirty="0">
                <a:latin typeface="Cambria"/>
                <a:cs typeface="Cambria"/>
              </a:rPr>
              <a:t>water</a:t>
            </a:r>
            <a:r>
              <a:rPr sz="1650" spc="-5" dirty="0">
                <a:latin typeface="Cambria"/>
                <a:cs typeface="Cambria"/>
              </a:rPr>
              <a:t> management</a:t>
            </a:r>
            <a:endParaRPr sz="1650" dirty="0">
              <a:latin typeface="Cambria"/>
              <a:cs typeface="Cambria"/>
            </a:endParaRPr>
          </a:p>
          <a:p>
            <a:pPr marL="353060" marR="502284" indent="-340995">
              <a:lnSpc>
                <a:spcPts val="1980"/>
              </a:lnSpc>
              <a:spcBef>
                <a:spcPts val="65"/>
              </a:spcBef>
              <a:buAutoNum type="arabicPeriod"/>
              <a:tabLst>
                <a:tab pos="353060" algn="l"/>
                <a:tab pos="353695" algn="l"/>
              </a:tabLst>
            </a:pPr>
            <a:r>
              <a:rPr sz="1650" spc="-5" dirty="0">
                <a:latin typeface="Cambria"/>
                <a:cs typeface="Cambria"/>
              </a:rPr>
              <a:t>Pest, </a:t>
            </a:r>
            <a:r>
              <a:rPr sz="1650" spc="-10" dirty="0">
                <a:latin typeface="Cambria"/>
                <a:cs typeface="Cambria"/>
              </a:rPr>
              <a:t>weed </a:t>
            </a:r>
            <a:r>
              <a:rPr sz="1650" spc="-5" dirty="0">
                <a:latin typeface="Cambria"/>
                <a:cs typeface="Cambria"/>
              </a:rPr>
              <a:t>and disease management, including beneficial  </a:t>
            </a:r>
            <a:r>
              <a:rPr sz="1650" spc="-10" dirty="0">
                <a:latin typeface="Cambria"/>
                <a:cs typeface="Cambria"/>
              </a:rPr>
              <a:t>organisms</a:t>
            </a:r>
            <a:endParaRPr sz="1650" dirty="0">
              <a:latin typeface="Cambria"/>
              <a:cs typeface="Cambria"/>
            </a:endParaRPr>
          </a:p>
          <a:p>
            <a:pPr marL="353060" indent="-340995">
              <a:lnSpc>
                <a:spcPts val="1910"/>
              </a:lnSpc>
              <a:buAutoNum type="arabicPeriod"/>
              <a:tabLst>
                <a:tab pos="353060" algn="l"/>
                <a:tab pos="353695" algn="l"/>
              </a:tabLst>
            </a:pPr>
            <a:r>
              <a:rPr sz="1650" spc="-5" dirty="0">
                <a:latin typeface="Cambria"/>
                <a:cs typeface="Cambria"/>
              </a:rPr>
              <a:t>The economics of using </a:t>
            </a:r>
            <a:r>
              <a:rPr sz="1650" spc="-15" dirty="0">
                <a:latin typeface="Cambria"/>
                <a:cs typeface="Cambria"/>
              </a:rPr>
              <a:t>cover</a:t>
            </a:r>
            <a:r>
              <a:rPr sz="1650" spc="10" dirty="0">
                <a:latin typeface="Cambria"/>
                <a:cs typeface="Cambria"/>
              </a:rPr>
              <a:t> </a:t>
            </a:r>
            <a:r>
              <a:rPr sz="1650" spc="-10" dirty="0">
                <a:latin typeface="Cambria"/>
                <a:cs typeface="Cambria"/>
              </a:rPr>
              <a:t>crops</a:t>
            </a:r>
            <a:endParaRPr sz="1650" dirty="0">
              <a:latin typeface="Cambria"/>
              <a:cs typeface="Cambria"/>
            </a:endParaRPr>
          </a:p>
          <a:p>
            <a:pPr marL="353060" marR="5080" indent="-340995">
              <a:lnSpc>
                <a:spcPct val="100000"/>
              </a:lnSpc>
              <a:buAutoNum type="arabicPeriod"/>
              <a:tabLst>
                <a:tab pos="353060" algn="l"/>
                <a:tab pos="353695" algn="l"/>
              </a:tabLst>
            </a:pPr>
            <a:r>
              <a:rPr sz="1650" spc="-10" dirty="0">
                <a:latin typeface="Cambria"/>
                <a:cs typeface="Cambria"/>
              </a:rPr>
              <a:t>Breeding </a:t>
            </a:r>
            <a:r>
              <a:rPr sz="1650" spc="-5" dirty="0">
                <a:latin typeface="Cambria"/>
                <a:cs typeface="Cambria"/>
              </a:rPr>
              <a:t>and selection </a:t>
            </a:r>
            <a:r>
              <a:rPr sz="1650" spc="-10" dirty="0">
                <a:latin typeface="Cambria"/>
                <a:cs typeface="Cambria"/>
              </a:rPr>
              <a:t>of </a:t>
            </a:r>
            <a:r>
              <a:rPr sz="1650" spc="-15" dirty="0">
                <a:latin typeface="Cambria"/>
                <a:cs typeface="Cambria"/>
              </a:rPr>
              <a:t>cover </a:t>
            </a:r>
            <a:r>
              <a:rPr sz="1650" spc="-10" dirty="0">
                <a:latin typeface="Cambria"/>
                <a:cs typeface="Cambria"/>
              </a:rPr>
              <a:t>crop varieties and/or mixtures  for</a:t>
            </a:r>
            <a:r>
              <a:rPr sz="1650" spc="-5" dirty="0">
                <a:latin typeface="Cambria"/>
                <a:cs typeface="Cambria"/>
              </a:rPr>
              <a:t> Florida.</a:t>
            </a:r>
            <a:endParaRPr sz="1650" dirty="0">
              <a:latin typeface="Cambria"/>
              <a:cs typeface="Cambria"/>
            </a:endParaRPr>
          </a:p>
          <a:p>
            <a:pPr marL="51435" algn="ctr">
              <a:lnSpc>
                <a:spcPts val="994"/>
              </a:lnSpc>
            </a:pPr>
            <a:r>
              <a:rPr sz="1100" b="1" spc="-25" dirty="0">
                <a:latin typeface="Cambria"/>
                <a:cs typeface="Cambria"/>
              </a:rPr>
              <a:t>Table </a:t>
            </a:r>
            <a:r>
              <a:rPr sz="1100" b="1" spc="-5" dirty="0">
                <a:latin typeface="Cambria"/>
                <a:cs typeface="Cambria"/>
              </a:rPr>
              <a:t>3. </a:t>
            </a:r>
            <a:r>
              <a:rPr sz="1100" b="1" spc="-10" dirty="0">
                <a:latin typeface="Cambria"/>
                <a:cs typeface="Cambria"/>
              </a:rPr>
              <a:t>General </a:t>
            </a:r>
            <a:r>
              <a:rPr sz="1100" b="1" spc="-5" dirty="0">
                <a:latin typeface="Cambria"/>
                <a:cs typeface="Cambria"/>
              </a:rPr>
              <a:t>research</a:t>
            </a:r>
            <a:r>
              <a:rPr sz="1100" b="1" spc="40" dirty="0">
                <a:latin typeface="Cambria"/>
                <a:cs typeface="Cambria"/>
              </a:rPr>
              <a:t> </a:t>
            </a:r>
            <a:r>
              <a:rPr sz="1100" b="1" spc="-5" dirty="0">
                <a:latin typeface="Cambria"/>
                <a:cs typeface="Cambria"/>
              </a:rPr>
              <a:t>priorities</a:t>
            </a:r>
            <a:endParaRPr sz="1100" dirty="0">
              <a:latin typeface="Cambria"/>
              <a:cs typeface="Cambria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917927"/>
              </p:ext>
            </p:extLst>
          </p:nvPr>
        </p:nvGraphicFramePr>
        <p:xfrm>
          <a:off x="7011013" y="10360242"/>
          <a:ext cx="6123940" cy="21416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20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3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9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50" b="1" spc="10" dirty="0">
                          <a:latin typeface="Cambria"/>
                          <a:cs typeface="Cambria"/>
                        </a:rPr>
                        <a:t>Item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0" marR="113030" indent="58419">
                        <a:lnSpc>
                          <a:spcPts val="1540"/>
                        </a:lnSpc>
                        <a:spcBef>
                          <a:spcPts val="20"/>
                        </a:spcBef>
                      </a:pPr>
                      <a:r>
                        <a:rPr sz="1250" b="1" spc="10" dirty="0">
                          <a:latin typeface="Cambria"/>
                          <a:cs typeface="Cambria"/>
                        </a:rPr>
                        <a:t>Times </a:t>
                      </a:r>
                      <a:r>
                        <a:rPr sz="1250" b="1" spc="5" dirty="0">
                          <a:latin typeface="Cambria"/>
                          <a:cs typeface="Cambria"/>
                        </a:rPr>
                        <a:t>in  </a:t>
                      </a:r>
                      <a:r>
                        <a:rPr sz="1250" b="1" spc="-20" dirty="0">
                          <a:latin typeface="Cambria"/>
                          <a:cs typeface="Cambria"/>
                        </a:rPr>
                        <a:t>Top</a:t>
                      </a:r>
                      <a:r>
                        <a:rPr sz="1250" b="1" spc="-8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50" b="1" spc="10" dirty="0">
                          <a:latin typeface="Cambria"/>
                          <a:cs typeface="Cambria"/>
                        </a:rPr>
                        <a:t>Three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669">
                <a:tc>
                  <a:txBody>
                    <a:bodyPr/>
                    <a:lstStyle/>
                    <a:p>
                      <a:pPr marL="113030">
                        <a:lnSpc>
                          <a:spcPts val="1435"/>
                        </a:lnSpc>
                      </a:pPr>
                      <a:r>
                        <a:rPr sz="1250" spc="10" dirty="0">
                          <a:latin typeface="Cambria"/>
                          <a:cs typeface="Cambria"/>
                        </a:rPr>
                        <a:t>Breeding and selection of </a:t>
                      </a:r>
                      <a:r>
                        <a:rPr sz="1250" spc="5" dirty="0">
                          <a:latin typeface="Cambria"/>
                          <a:cs typeface="Cambria"/>
                        </a:rPr>
                        <a:t>cover crop varieties </a:t>
                      </a:r>
                      <a:r>
                        <a:rPr sz="1250" spc="10" dirty="0">
                          <a:latin typeface="Cambria"/>
                          <a:cs typeface="Cambria"/>
                        </a:rPr>
                        <a:t>and/or mixtures </a:t>
                      </a:r>
                      <a:r>
                        <a:rPr sz="1250" spc="5" dirty="0">
                          <a:latin typeface="Cambria"/>
                          <a:cs typeface="Cambria"/>
                        </a:rPr>
                        <a:t>for</a:t>
                      </a:r>
                      <a:r>
                        <a:rPr sz="12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50" spc="10" dirty="0">
                          <a:latin typeface="Cambria"/>
                          <a:cs typeface="Cambria"/>
                        </a:rPr>
                        <a:t>FL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35"/>
                        </a:lnSpc>
                      </a:pPr>
                      <a:r>
                        <a:rPr sz="1250" dirty="0">
                          <a:latin typeface="Cambria"/>
                          <a:cs typeface="Cambria"/>
                        </a:rPr>
                        <a:t>5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913">
                <a:tc>
                  <a:txBody>
                    <a:bodyPr/>
                    <a:lstStyle/>
                    <a:p>
                      <a:pPr marL="113030" marR="391795">
                        <a:lnSpc>
                          <a:spcPts val="1540"/>
                        </a:lnSpc>
                        <a:spcBef>
                          <a:spcPts val="20"/>
                        </a:spcBef>
                      </a:pPr>
                      <a:r>
                        <a:rPr sz="1250" b="1" spc="10" dirty="0">
                          <a:latin typeface="Cambria"/>
                          <a:cs typeface="Cambria"/>
                        </a:rPr>
                        <a:t>Effects of </a:t>
                      </a:r>
                      <a:r>
                        <a:rPr sz="1250" b="1" spc="-5" dirty="0">
                          <a:latin typeface="Cambria"/>
                          <a:cs typeface="Cambria"/>
                        </a:rPr>
                        <a:t>cover </a:t>
                      </a:r>
                      <a:r>
                        <a:rPr sz="1250" b="1" spc="5" dirty="0">
                          <a:latin typeface="Cambria"/>
                          <a:cs typeface="Cambria"/>
                        </a:rPr>
                        <a:t>crops </a:t>
                      </a:r>
                      <a:r>
                        <a:rPr sz="1250" b="1" spc="15" dirty="0">
                          <a:latin typeface="Cambria"/>
                          <a:cs typeface="Cambria"/>
                        </a:rPr>
                        <a:t>on </a:t>
                      </a:r>
                      <a:r>
                        <a:rPr sz="1250" b="1" spc="10" dirty="0">
                          <a:latin typeface="Cambria"/>
                          <a:cs typeface="Cambria"/>
                        </a:rPr>
                        <a:t>the soil, including nutrient </a:t>
                      </a:r>
                      <a:r>
                        <a:rPr sz="1250" b="1" spc="15" dirty="0">
                          <a:latin typeface="Cambria"/>
                          <a:cs typeface="Cambria"/>
                        </a:rPr>
                        <a:t>and </a:t>
                      </a:r>
                      <a:r>
                        <a:rPr sz="1250" b="1" spc="5" dirty="0">
                          <a:latin typeface="Cambria"/>
                          <a:cs typeface="Cambria"/>
                        </a:rPr>
                        <a:t>water  </a:t>
                      </a:r>
                      <a:r>
                        <a:rPr sz="1250" b="1" spc="10" dirty="0">
                          <a:latin typeface="Cambria"/>
                          <a:cs typeface="Cambria"/>
                        </a:rPr>
                        <a:t>management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50" b="1" spc="15" dirty="0">
                          <a:latin typeface="Cambria"/>
                          <a:cs typeface="Cambria"/>
                        </a:rPr>
                        <a:t>12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126">
                <a:tc>
                  <a:txBody>
                    <a:bodyPr/>
                    <a:lstStyle/>
                    <a:p>
                      <a:pPr marL="113030" marR="734695">
                        <a:lnSpc>
                          <a:spcPts val="1540"/>
                        </a:lnSpc>
                        <a:spcBef>
                          <a:spcPts val="20"/>
                        </a:spcBef>
                      </a:pPr>
                      <a:r>
                        <a:rPr sz="1250" b="1" spc="5" dirty="0">
                          <a:latin typeface="Cambria"/>
                          <a:cs typeface="Cambria"/>
                        </a:rPr>
                        <a:t>Pest, </a:t>
                      </a:r>
                      <a:r>
                        <a:rPr sz="1250" b="1" spc="10" dirty="0">
                          <a:latin typeface="Cambria"/>
                          <a:cs typeface="Cambria"/>
                        </a:rPr>
                        <a:t>weed and disease </a:t>
                      </a:r>
                      <a:r>
                        <a:rPr sz="1250" b="1" spc="15" dirty="0">
                          <a:latin typeface="Cambria"/>
                          <a:cs typeface="Cambria"/>
                        </a:rPr>
                        <a:t>management, </a:t>
                      </a:r>
                      <a:r>
                        <a:rPr sz="1250" b="1" spc="10" dirty="0">
                          <a:latin typeface="Cambria"/>
                          <a:cs typeface="Cambria"/>
                        </a:rPr>
                        <a:t>including beneficial  </a:t>
                      </a:r>
                      <a:r>
                        <a:rPr sz="1250" b="1" spc="5" dirty="0">
                          <a:latin typeface="Cambria"/>
                          <a:cs typeface="Cambria"/>
                        </a:rPr>
                        <a:t>organisms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50" b="1" dirty="0">
                          <a:latin typeface="Cambria"/>
                          <a:cs typeface="Cambria"/>
                        </a:rPr>
                        <a:t>8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669">
                <a:tc>
                  <a:txBody>
                    <a:bodyPr/>
                    <a:lstStyle/>
                    <a:p>
                      <a:pPr marL="113030">
                        <a:lnSpc>
                          <a:spcPts val="1435"/>
                        </a:lnSpc>
                      </a:pPr>
                      <a:r>
                        <a:rPr sz="1250" b="1" spc="10" dirty="0">
                          <a:latin typeface="Cambria"/>
                          <a:cs typeface="Cambria"/>
                        </a:rPr>
                        <a:t>Economics of using </a:t>
                      </a:r>
                      <a:r>
                        <a:rPr sz="1250" b="1" spc="-5" dirty="0">
                          <a:latin typeface="Cambria"/>
                          <a:cs typeface="Cambria"/>
                        </a:rPr>
                        <a:t>cover</a:t>
                      </a:r>
                      <a:r>
                        <a:rPr sz="125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50" b="1" spc="5" dirty="0">
                          <a:latin typeface="Cambria"/>
                          <a:cs typeface="Cambria"/>
                        </a:rPr>
                        <a:t>crops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5"/>
                        </a:lnSpc>
                      </a:pPr>
                      <a:r>
                        <a:rPr sz="1250" b="1" dirty="0">
                          <a:latin typeface="Cambria"/>
                          <a:cs typeface="Cambria"/>
                        </a:rPr>
                        <a:t>6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456">
                <a:tc>
                  <a:txBody>
                    <a:bodyPr/>
                    <a:lstStyle/>
                    <a:p>
                      <a:pPr marL="113030">
                        <a:lnSpc>
                          <a:spcPts val="1435"/>
                        </a:lnSpc>
                      </a:pPr>
                      <a:r>
                        <a:rPr sz="1250" spc="5" dirty="0">
                          <a:latin typeface="Cambria"/>
                          <a:cs typeface="Cambria"/>
                        </a:rPr>
                        <a:t>Cover crop </a:t>
                      </a:r>
                      <a:r>
                        <a:rPr sz="1250" spc="10" dirty="0">
                          <a:latin typeface="Cambria"/>
                          <a:cs typeface="Cambria"/>
                        </a:rPr>
                        <a:t>management</a:t>
                      </a:r>
                      <a:r>
                        <a:rPr sz="1250" spc="5" dirty="0">
                          <a:latin typeface="Cambria"/>
                          <a:cs typeface="Cambria"/>
                        </a:rPr>
                        <a:t> practices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35"/>
                        </a:lnSpc>
                      </a:pPr>
                      <a:r>
                        <a:rPr sz="1250" dirty="0">
                          <a:latin typeface="Cambria"/>
                          <a:cs typeface="Cambria"/>
                        </a:rPr>
                        <a:t>2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913">
                <a:tc>
                  <a:txBody>
                    <a:bodyPr/>
                    <a:lstStyle/>
                    <a:p>
                      <a:pPr marL="113030" marR="377190">
                        <a:lnSpc>
                          <a:spcPts val="1540"/>
                        </a:lnSpc>
                        <a:spcBef>
                          <a:spcPts val="20"/>
                        </a:spcBef>
                      </a:pPr>
                      <a:r>
                        <a:rPr sz="1250" spc="5" dirty="0">
                          <a:latin typeface="Cambria"/>
                          <a:cs typeface="Cambria"/>
                        </a:rPr>
                        <a:t>Integrating cover </a:t>
                      </a:r>
                      <a:r>
                        <a:rPr sz="1250" spc="10" dirty="0">
                          <a:latin typeface="Cambria"/>
                          <a:cs typeface="Cambria"/>
                        </a:rPr>
                        <a:t>crops </a:t>
                      </a:r>
                      <a:r>
                        <a:rPr sz="1250" spc="5" dirty="0">
                          <a:latin typeface="Cambria"/>
                          <a:cs typeface="Cambria"/>
                        </a:rPr>
                        <a:t>into </a:t>
                      </a:r>
                      <a:r>
                        <a:rPr sz="1250" dirty="0">
                          <a:latin typeface="Cambria"/>
                          <a:cs typeface="Cambria"/>
                        </a:rPr>
                        <a:t>livestock </a:t>
                      </a:r>
                      <a:r>
                        <a:rPr sz="1250" spc="10" dirty="0">
                          <a:latin typeface="Cambria"/>
                          <a:cs typeface="Cambria"/>
                        </a:rPr>
                        <a:t>operations, including </a:t>
                      </a:r>
                      <a:r>
                        <a:rPr sz="1250" spc="5" dirty="0">
                          <a:latin typeface="Cambria"/>
                          <a:cs typeface="Cambria"/>
                        </a:rPr>
                        <a:t>grazing  cover</a:t>
                      </a:r>
                      <a:r>
                        <a:rPr sz="12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50" spc="10" dirty="0">
                          <a:latin typeface="Cambria"/>
                          <a:cs typeface="Cambria"/>
                        </a:rPr>
                        <a:t>crops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50" dirty="0">
                          <a:latin typeface="Cambria"/>
                          <a:cs typeface="Cambria"/>
                        </a:rPr>
                        <a:t>1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7" name="object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09908" y="12570646"/>
            <a:ext cx="6125210" cy="490220"/>
          </a:xfrm>
          <a:custGeom>
            <a:avLst/>
            <a:gdLst/>
            <a:ahLst/>
            <a:cxnLst/>
            <a:rect l="l" t="t" r="r" b="b"/>
            <a:pathLst>
              <a:path w="6125209" h="490219">
                <a:moveTo>
                  <a:pt x="6043096" y="0"/>
                </a:moveTo>
                <a:lnTo>
                  <a:pt x="0" y="0"/>
                </a:lnTo>
                <a:lnTo>
                  <a:pt x="0" y="490037"/>
                </a:lnTo>
                <a:lnTo>
                  <a:pt x="6124769" y="490037"/>
                </a:lnTo>
                <a:lnTo>
                  <a:pt x="6124769" y="81672"/>
                </a:lnTo>
                <a:lnTo>
                  <a:pt x="6118348" y="49892"/>
                </a:lnTo>
                <a:lnTo>
                  <a:pt x="6100839" y="23930"/>
                </a:lnTo>
                <a:lnTo>
                  <a:pt x="6074877" y="6421"/>
                </a:lnTo>
                <a:lnTo>
                  <a:pt x="6043096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020361" y="12430030"/>
            <a:ext cx="5699760" cy="141351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81635" algn="ctr">
              <a:lnSpc>
                <a:spcPct val="100000"/>
              </a:lnSpc>
              <a:spcBef>
                <a:spcPts val="785"/>
              </a:spcBef>
            </a:pPr>
            <a:r>
              <a:rPr sz="3300" spc="-10" dirty="0">
                <a:solidFill>
                  <a:srgbClr val="FFFFFF"/>
                </a:solidFill>
                <a:latin typeface="Cambria"/>
                <a:cs typeface="Cambria"/>
              </a:rPr>
              <a:t>Outreach </a:t>
            </a:r>
            <a:r>
              <a:rPr sz="3300" dirty="0">
                <a:solidFill>
                  <a:srgbClr val="FFFFFF"/>
                </a:solidFill>
                <a:latin typeface="Cambria"/>
                <a:cs typeface="Cambria"/>
              </a:rPr>
              <a:t>Priorities</a:t>
            </a:r>
            <a:endParaRPr sz="3300" dirty="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  <a:spcBef>
                <a:spcPts val="345"/>
              </a:spcBef>
            </a:pPr>
            <a:r>
              <a:rPr sz="1650" spc="-10" dirty="0">
                <a:latin typeface="Cambria"/>
                <a:cs typeface="Cambria"/>
              </a:rPr>
              <a:t>Respondents </a:t>
            </a:r>
            <a:r>
              <a:rPr sz="1650" spc="-15" dirty="0">
                <a:latin typeface="Cambria"/>
                <a:cs typeface="Cambria"/>
              </a:rPr>
              <a:t>ranked </a:t>
            </a:r>
            <a:r>
              <a:rPr sz="1650" spc="-5" dirty="0">
                <a:latin typeface="Cambria"/>
                <a:cs typeface="Cambria"/>
              </a:rPr>
              <a:t>six </a:t>
            </a:r>
            <a:r>
              <a:rPr sz="1650" spc="-10" dirty="0">
                <a:latin typeface="Cambria"/>
                <a:cs typeface="Cambria"/>
              </a:rPr>
              <a:t>general </a:t>
            </a:r>
            <a:r>
              <a:rPr sz="1650" spc="-5" dirty="0">
                <a:latin typeface="Cambria"/>
                <a:cs typeface="Cambria"/>
              </a:rPr>
              <a:t>types of </a:t>
            </a:r>
            <a:r>
              <a:rPr sz="1650" spc="-10" dirty="0">
                <a:latin typeface="Cambria"/>
                <a:cs typeface="Cambria"/>
              </a:rPr>
              <a:t>activities </a:t>
            </a:r>
            <a:r>
              <a:rPr sz="1650" spc="-15" dirty="0">
                <a:latin typeface="Cambria"/>
                <a:cs typeface="Cambria"/>
              </a:rPr>
              <a:t>for </a:t>
            </a:r>
            <a:r>
              <a:rPr sz="1650" spc="-5" dirty="0">
                <a:latin typeface="Cambria"/>
                <a:cs typeface="Cambria"/>
              </a:rPr>
              <a:t>Extension  and other outreach </a:t>
            </a:r>
            <a:r>
              <a:rPr sz="1650" spc="-10" dirty="0">
                <a:latin typeface="Cambria"/>
                <a:cs typeface="Cambria"/>
              </a:rPr>
              <a:t>agents </a:t>
            </a:r>
            <a:r>
              <a:rPr sz="1650" spc="-25" dirty="0">
                <a:latin typeface="Cambria"/>
                <a:cs typeface="Cambria"/>
              </a:rPr>
              <a:t>(Table </a:t>
            </a:r>
            <a:r>
              <a:rPr sz="1650" spc="-5" dirty="0">
                <a:latin typeface="Cambria"/>
                <a:cs typeface="Cambria"/>
              </a:rPr>
              <a:t>4). </a:t>
            </a:r>
            <a:r>
              <a:rPr sz="1650" spc="-15" dirty="0">
                <a:latin typeface="Cambria"/>
                <a:cs typeface="Cambria"/>
              </a:rPr>
              <a:t>Only </a:t>
            </a:r>
            <a:r>
              <a:rPr sz="1650" spc="-5" dirty="0">
                <a:latin typeface="Cambria"/>
                <a:cs typeface="Cambria"/>
              </a:rPr>
              <a:t>three of </a:t>
            </a:r>
            <a:r>
              <a:rPr sz="1650" spc="-10" dirty="0">
                <a:latin typeface="Cambria"/>
                <a:cs typeface="Cambria"/>
              </a:rPr>
              <a:t>those  consistently </a:t>
            </a:r>
            <a:r>
              <a:rPr sz="1650" spc="-15" dirty="0">
                <a:latin typeface="Cambria"/>
                <a:cs typeface="Cambria"/>
              </a:rPr>
              <a:t>ranked </a:t>
            </a:r>
            <a:r>
              <a:rPr sz="1650" spc="-10" dirty="0">
                <a:latin typeface="Cambria"/>
                <a:cs typeface="Cambria"/>
              </a:rPr>
              <a:t>highly </a:t>
            </a:r>
            <a:r>
              <a:rPr sz="1650" dirty="0">
                <a:latin typeface="Cambria"/>
                <a:cs typeface="Cambria"/>
              </a:rPr>
              <a:t>(first, </a:t>
            </a:r>
            <a:r>
              <a:rPr sz="1650" spc="-5" dirty="0">
                <a:latin typeface="Cambria"/>
                <a:cs typeface="Cambria"/>
              </a:rPr>
              <a:t>second or</a:t>
            </a:r>
            <a:r>
              <a:rPr sz="1650" spc="20" dirty="0">
                <a:latin typeface="Cambria"/>
                <a:cs typeface="Cambria"/>
              </a:rPr>
              <a:t> </a:t>
            </a:r>
            <a:r>
              <a:rPr sz="1650" spc="-10" dirty="0">
                <a:latin typeface="Cambria"/>
                <a:cs typeface="Cambria"/>
              </a:rPr>
              <a:t>third):</a:t>
            </a:r>
            <a:endParaRPr sz="1650" dirty="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20361" y="13901827"/>
            <a:ext cx="5930265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3060" indent="-340995">
              <a:lnSpc>
                <a:spcPts val="1980"/>
              </a:lnSpc>
              <a:spcBef>
                <a:spcPts val="95"/>
              </a:spcBef>
              <a:buAutoNum type="arabicPeriod"/>
              <a:tabLst>
                <a:tab pos="353060" algn="l"/>
                <a:tab pos="353695" algn="l"/>
              </a:tabLst>
            </a:pPr>
            <a:r>
              <a:rPr sz="1650" spc="-10" dirty="0">
                <a:latin typeface="Cambria"/>
                <a:cs typeface="Cambria"/>
              </a:rPr>
              <a:t>On-farm demonstrations and/or</a:t>
            </a:r>
            <a:r>
              <a:rPr sz="1650" spc="40" dirty="0">
                <a:latin typeface="Cambria"/>
                <a:cs typeface="Cambria"/>
              </a:rPr>
              <a:t> </a:t>
            </a:r>
            <a:r>
              <a:rPr sz="1650" spc="-10" dirty="0">
                <a:latin typeface="Cambria"/>
                <a:cs typeface="Cambria"/>
              </a:rPr>
              <a:t>trials</a:t>
            </a:r>
            <a:endParaRPr sz="1650">
              <a:latin typeface="Cambria"/>
              <a:cs typeface="Cambria"/>
            </a:endParaRPr>
          </a:p>
          <a:p>
            <a:pPr marL="353060" indent="-340995">
              <a:lnSpc>
                <a:spcPts val="1980"/>
              </a:lnSpc>
              <a:buAutoNum type="arabicPeriod"/>
              <a:tabLst>
                <a:tab pos="353060" algn="l"/>
                <a:tab pos="353695" algn="l"/>
              </a:tabLst>
            </a:pPr>
            <a:r>
              <a:rPr sz="1650" spc="-5" dirty="0">
                <a:latin typeface="Cambria"/>
                <a:cs typeface="Cambria"/>
              </a:rPr>
              <a:t>Field </a:t>
            </a:r>
            <a:r>
              <a:rPr sz="1650" spc="-15" dirty="0">
                <a:latin typeface="Cambria"/>
                <a:cs typeface="Cambria"/>
              </a:rPr>
              <a:t>days</a:t>
            </a:r>
            <a:endParaRPr sz="1650">
              <a:latin typeface="Cambria"/>
              <a:cs typeface="Cambria"/>
            </a:endParaRPr>
          </a:p>
          <a:p>
            <a:pPr marL="353060" marR="5080" indent="-340995">
              <a:lnSpc>
                <a:spcPct val="100000"/>
              </a:lnSpc>
              <a:buAutoNum type="arabicPeriod"/>
              <a:tabLst>
                <a:tab pos="353060" algn="l"/>
                <a:tab pos="353695" algn="l"/>
              </a:tabLst>
            </a:pPr>
            <a:r>
              <a:rPr sz="1650" spc="-5" dirty="0">
                <a:latin typeface="Cambria"/>
                <a:cs typeface="Cambria"/>
              </a:rPr>
              <a:t>A </a:t>
            </a:r>
            <a:r>
              <a:rPr sz="1650" spc="-10" dirty="0">
                <a:latin typeface="Cambria"/>
                <a:cs typeface="Cambria"/>
              </a:rPr>
              <a:t>website </a:t>
            </a:r>
            <a:r>
              <a:rPr sz="1650" spc="-5" dirty="0">
                <a:latin typeface="Cambria"/>
                <a:cs typeface="Cambria"/>
              </a:rPr>
              <a:t>that is “one-stop shopping” </a:t>
            </a:r>
            <a:r>
              <a:rPr sz="1650" spc="-10" dirty="0">
                <a:latin typeface="Cambria"/>
                <a:cs typeface="Cambria"/>
              </a:rPr>
              <a:t>for </a:t>
            </a:r>
            <a:r>
              <a:rPr sz="1650" spc="-5" dirty="0">
                <a:latin typeface="Cambria"/>
                <a:cs typeface="Cambria"/>
              </a:rPr>
              <a:t>information on </a:t>
            </a:r>
            <a:r>
              <a:rPr sz="1650" spc="-15" dirty="0">
                <a:latin typeface="Cambria"/>
                <a:cs typeface="Cambria"/>
              </a:rPr>
              <a:t>cover  </a:t>
            </a:r>
            <a:r>
              <a:rPr sz="1650" spc="-10" dirty="0">
                <a:latin typeface="Cambria"/>
                <a:cs typeface="Cambria"/>
              </a:rPr>
              <a:t>crops </a:t>
            </a:r>
            <a:r>
              <a:rPr sz="1650" spc="-5" dirty="0">
                <a:latin typeface="Cambria"/>
                <a:cs typeface="Cambria"/>
              </a:rPr>
              <a:t>in Florida.</a:t>
            </a:r>
            <a:endParaRPr sz="165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775010" y="2290080"/>
            <a:ext cx="17907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25" dirty="0">
                <a:latin typeface="Cambria"/>
                <a:cs typeface="Cambria"/>
              </a:rPr>
              <a:t>Table </a:t>
            </a:r>
            <a:r>
              <a:rPr sz="1100" b="1" spc="-5" dirty="0">
                <a:latin typeface="Cambria"/>
                <a:cs typeface="Cambria"/>
              </a:rPr>
              <a:t>4. Outreach</a:t>
            </a:r>
            <a:r>
              <a:rPr sz="1100" b="1" spc="-25" dirty="0">
                <a:latin typeface="Cambria"/>
                <a:cs typeface="Cambria"/>
              </a:rPr>
              <a:t> </a:t>
            </a:r>
            <a:r>
              <a:rPr sz="1100" b="1" spc="-5" dirty="0">
                <a:latin typeface="Cambria"/>
                <a:cs typeface="Cambria"/>
              </a:rPr>
              <a:t>priorities</a:t>
            </a:r>
            <a:endParaRPr sz="1100">
              <a:latin typeface="Cambria"/>
              <a:cs typeface="Cambria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13617154" y="2558327"/>
          <a:ext cx="6071234" cy="19845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18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2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012">
                <a:tc>
                  <a:txBody>
                    <a:bodyPr/>
                    <a:lstStyle/>
                    <a:p>
                      <a:pPr marL="635" algn="ctr">
                        <a:lnSpc>
                          <a:spcPts val="1485"/>
                        </a:lnSpc>
                      </a:pPr>
                      <a:r>
                        <a:rPr sz="1250" b="1" spc="10" dirty="0">
                          <a:latin typeface="Cambria"/>
                          <a:cs typeface="Cambria"/>
                        </a:rPr>
                        <a:t>Item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835">
                        <a:lnSpc>
                          <a:spcPts val="1485"/>
                        </a:lnSpc>
                      </a:pPr>
                      <a:r>
                        <a:rPr sz="1250" b="1" spc="10" dirty="0">
                          <a:latin typeface="Cambria"/>
                          <a:cs typeface="Cambria"/>
                        </a:rPr>
                        <a:t>Times</a:t>
                      </a:r>
                      <a:r>
                        <a:rPr sz="125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50" b="1" spc="5" dirty="0">
                          <a:latin typeface="Cambria"/>
                          <a:cs typeface="Cambria"/>
                        </a:rPr>
                        <a:t>in</a:t>
                      </a:r>
                      <a:endParaRPr sz="1250">
                        <a:latin typeface="Cambria"/>
                        <a:cs typeface="Cambria"/>
                      </a:endParaRPr>
                    </a:p>
                    <a:p>
                      <a:pPr marL="145415">
                        <a:lnSpc>
                          <a:spcPts val="1445"/>
                        </a:lnSpc>
                        <a:spcBef>
                          <a:spcPts val="140"/>
                        </a:spcBef>
                      </a:pPr>
                      <a:r>
                        <a:rPr sz="1250" b="1" spc="-20" dirty="0">
                          <a:latin typeface="Cambria"/>
                          <a:cs typeface="Cambria"/>
                        </a:rPr>
                        <a:t>Top</a:t>
                      </a:r>
                      <a:r>
                        <a:rPr sz="125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50" b="1" spc="10" dirty="0">
                          <a:latin typeface="Cambria"/>
                          <a:cs typeface="Cambria"/>
                        </a:rPr>
                        <a:t>Three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885">
                <a:tc>
                  <a:txBody>
                    <a:bodyPr/>
                    <a:lstStyle/>
                    <a:p>
                      <a:pPr marL="113030">
                        <a:lnSpc>
                          <a:spcPts val="1425"/>
                        </a:lnSpc>
                      </a:pPr>
                      <a:r>
                        <a:rPr sz="1250" b="1" spc="15" dirty="0">
                          <a:latin typeface="Cambria"/>
                          <a:cs typeface="Cambria"/>
                        </a:rPr>
                        <a:t>On-farm </a:t>
                      </a:r>
                      <a:r>
                        <a:rPr sz="1250" b="1" spc="10" dirty="0">
                          <a:latin typeface="Cambria"/>
                          <a:cs typeface="Cambria"/>
                        </a:rPr>
                        <a:t>demonstrations and/or</a:t>
                      </a:r>
                      <a:r>
                        <a:rPr sz="125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50" b="1" spc="5" dirty="0">
                          <a:latin typeface="Cambria"/>
                          <a:cs typeface="Cambria"/>
                        </a:rPr>
                        <a:t>trials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</a:pPr>
                      <a:r>
                        <a:rPr sz="1250" b="1" spc="15" dirty="0">
                          <a:latin typeface="Cambria"/>
                          <a:cs typeface="Cambria"/>
                        </a:rPr>
                        <a:t>11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885">
                <a:tc>
                  <a:txBody>
                    <a:bodyPr/>
                    <a:lstStyle/>
                    <a:p>
                      <a:pPr marL="113030">
                        <a:lnSpc>
                          <a:spcPts val="1425"/>
                        </a:lnSpc>
                      </a:pPr>
                      <a:r>
                        <a:rPr sz="1250" b="1" spc="10" dirty="0">
                          <a:latin typeface="Cambria"/>
                          <a:cs typeface="Cambria"/>
                        </a:rPr>
                        <a:t>Field</a:t>
                      </a:r>
                      <a:r>
                        <a:rPr sz="125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50" b="1" spc="-5" dirty="0">
                          <a:latin typeface="Cambria"/>
                          <a:cs typeface="Cambria"/>
                        </a:rPr>
                        <a:t>days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</a:pPr>
                      <a:r>
                        <a:rPr sz="1250" b="1" spc="15" dirty="0">
                          <a:latin typeface="Cambria"/>
                          <a:cs typeface="Cambria"/>
                        </a:rPr>
                        <a:t>11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012">
                <a:tc>
                  <a:txBody>
                    <a:bodyPr/>
                    <a:lstStyle/>
                    <a:p>
                      <a:pPr marL="113030">
                        <a:lnSpc>
                          <a:spcPts val="1490"/>
                        </a:lnSpc>
                      </a:pPr>
                      <a:r>
                        <a:rPr sz="1250" b="1" dirty="0">
                          <a:latin typeface="Cambria"/>
                          <a:cs typeface="Cambria"/>
                        </a:rPr>
                        <a:t>Website </a:t>
                      </a:r>
                      <a:r>
                        <a:rPr sz="1250" b="1" spc="10" dirty="0">
                          <a:latin typeface="Cambria"/>
                          <a:cs typeface="Cambria"/>
                        </a:rPr>
                        <a:t>that </a:t>
                      </a:r>
                      <a:r>
                        <a:rPr sz="1250" b="1" spc="5" dirty="0">
                          <a:latin typeface="Cambria"/>
                          <a:cs typeface="Cambria"/>
                        </a:rPr>
                        <a:t>is </a:t>
                      </a:r>
                      <a:r>
                        <a:rPr sz="1250" b="1" spc="10" dirty="0">
                          <a:latin typeface="Cambria"/>
                          <a:cs typeface="Cambria"/>
                        </a:rPr>
                        <a:t>“one-stop </a:t>
                      </a:r>
                      <a:r>
                        <a:rPr sz="1250" b="1" spc="15" dirty="0">
                          <a:latin typeface="Cambria"/>
                          <a:cs typeface="Cambria"/>
                        </a:rPr>
                        <a:t>shopping” </a:t>
                      </a:r>
                      <a:r>
                        <a:rPr sz="1250" b="1" spc="10" dirty="0">
                          <a:latin typeface="Cambria"/>
                          <a:cs typeface="Cambria"/>
                        </a:rPr>
                        <a:t>for information </a:t>
                      </a:r>
                      <a:r>
                        <a:rPr sz="1250" b="1" spc="15" dirty="0">
                          <a:latin typeface="Cambria"/>
                          <a:cs typeface="Cambria"/>
                        </a:rPr>
                        <a:t>on</a:t>
                      </a:r>
                      <a:r>
                        <a:rPr sz="125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50" b="1" dirty="0">
                          <a:latin typeface="Cambria"/>
                          <a:cs typeface="Cambria"/>
                        </a:rPr>
                        <a:t>cover</a:t>
                      </a:r>
                      <a:endParaRPr sz="1250">
                        <a:latin typeface="Cambria"/>
                        <a:cs typeface="Cambria"/>
                      </a:endParaRPr>
                    </a:p>
                    <a:p>
                      <a:pPr marL="113030">
                        <a:lnSpc>
                          <a:spcPts val="1440"/>
                        </a:lnSpc>
                        <a:spcBef>
                          <a:spcPts val="140"/>
                        </a:spcBef>
                      </a:pPr>
                      <a:r>
                        <a:rPr sz="1250" b="1" spc="10" dirty="0">
                          <a:latin typeface="Cambria"/>
                          <a:cs typeface="Cambria"/>
                        </a:rPr>
                        <a:t>crops in</a:t>
                      </a:r>
                      <a:r>
                        <a:rPr sz="1250" b="1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50" b="1" spc="10" dirty="0">
                          <a:latin typeface="Cambria"/>
                          <a:cs typeface="Cambria"/>
                        </a:rPr>
                        <a:t>Florida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90"/>
                        </a:lnSpc>
                      </a:pPr>
                      <a:r>
                        <a:rPr sz="1250" b="1" dirty="0">
                          <a:latin typeface="Cambria"/>
                          <a:cs typeface="Cambria"/>
                        </a:rPr>
                        <a:t>9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885">
                <a:tc>
                  <a:txBody>
                    <a:bodyPr/>
                    <a:lstStyle/>
                    <a:p>
                      <a:pPr marL="113030">
                        <a:lnSpc>
                          <a:spcPts val="1425"/>
                        </a:lnSpc>
                      </a:pPr>
                      <a:r>
                        <a:rPr sz="1250" spc="5" dirty="0">
                          <a:latin typeface="Cambria"/>
                          <a:cs typeface="Cambria"/>
                        </a:rPr>
                        <a:t>Workshops </a:t>
                      </a:r>
                      <a:r>
                        <a:rPr sz="1250" spc="10" dirty="0">
                          <a:latin typeface="Cambria"/>
                          <a:cs typeface="Cambria"/>
                        </a:rPr>
                        <a:t>and other </a:t>
                      </a:r>
                      <a:r>
                        <a:rPr sz="1250" spc="5" dirty="0">
                          <a:latin typeface="Cambria"/>
                          <a:cs typeface="Cambria"/>
                        </a:rPr>
                        <a:t>training </a:t>
                      </a:r>
                      <a:r>
                        <a:rPr sz="1250" spc="10" dirty="0">
                          <a:latin typeface="Cambria"/>
                          <a:cs typeface="Cambria"/>
                        </a:rPr>
                        <a:t>about </a:t>
                      </a:r>
                      <a:r>
                        <a:rPr sz="1250" spc="5" dirty="0">
                          <a:latin typeface="Cambria"/>
                          <a:cs typeface="Cambria"/>
                        </a:rPr>
                        <a:t>cover </a:t>
                      </a:r>
                      <a:r>
                        <a:rPr sz="1250" spc="10" dirty="0">
                          <a:latin typeface="Cambria"/>
                          <a:cs typeface="Cambria"/>
                        </a:rPr>
                        <a:t>crops </a:t>
                      </a:r>
                      <a:r>
                        <a:rPr sz="1250" spc="5" dirty="0">
                          <a:latin typeface="Cambria"/>
                          <a:cs typeface="Cambria"/>
                        </a:rPr>
                        <a:t>for</a:t>
                      </a:r>
                      <a:r>
                        <a:rPr sz="125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50" spc="5" dirty="0">
                          <a:latin typeface="Cambria"/>
                          <a:cs typeface="Cambria"/>
                        </a:rPr>
                        <a:t>farmers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25"/>
                        </a:lnSpc>
                      </a:pPr>
                      <a:r>
                        <a:rPr sz="1250" dirty="0">
                          <a:latin typeface="Cambria"/>
                          <a:cs typeface="Cambria"/>
                        </a:rPr>
                        <a:t>3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012">
                <a:tc>
                  <a:txBody>
                    <a:bodyPr/>
                    <a:lstStyle/>
                    <a:p>
                      <a:pPr marL="113030">
                        <a:lnSpc>
                          <a:spcPts val="1490"/>
                        </a:lnSpc>
                      </a:pPr>
                      <a:r>
                        <a:rPr sz="1250" spc="5" dirty="0">
                          <a:latin typeface="Cambria"/>
                          <a:cs typeface="Cambria"/>
                        </a:rPr>
                        <a:t>Workshops </a:t>
                      </a:r>
                      <a:r>
                        <a:rPr sz="1250" spc="10" dirty="0">
                          <a:latin typeface="Cambria"/>
                          <a:cs typeface="Cambria"/>
                        </a:rPr>
                        <a:t>and other </a:t>
                      </a:r>
                      <a:r>
                        <a:rPr sz="1250" spc="5" dirty="0">
                          <a:latin typeface="Cambria"/>
                          <a:cs typeface="Cambria"/>
                        </a:rPr>
                        <a:t>training </a:t>
                      </a:r>
                      <a:r>
                        <a:rPr sz="1250" spc="10" dirty="0">
                          <a:latin typeface="Cambria"/>
                          <a:cs typeface="Cambria"/>
                        </a:rPr>
                        <a:t>about </a:t>
                      </a:r>
                      <a:r>
                        <a:rPr sz="1250" spc="5" dirty="0">
                          <a:latin typeface="Cambria"/>
                          <a:cs typeface="Cambria"/>
                        </a:rPr>
                        <a:t>cover </a:t>
                      </a:r>
                      <a:r>
                        <a:rPr sz="1250" spc="10" dirty="0">
                          <a:latin typeface="Cambria"/>
                          <a:cs typeface="Cambria"/>
                        </a:rPr>
                        <a:t>crops </a:t>
                      </a:r>
                      <a:r>
                        <a:rPr sz="1250" spc="5" dirty="0">
                          <a:latin typeface="Cambria"/>
                          <a:cs typeface="Cambria"/>
                        </a:rPr>
                        <a:t>for</a:t>
                      </a:r>
                      <a:r>
                        <a:rPr sz="125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50" spc="10" dirty="0">
                          <a:latin typeface="Cambria"/>
                          <a:cs typeface="Cambria"/>
                        </a:rPr>
                        <a:t>Extension</a:t>
                      </a:r>
                      <a:endParaRPr sz="1250">
                        <a:latin typeface="Cambria"/>
                        <a:cs typeface="Cambria"/>
                      </a:endParaRPr>
                    </a:p>
                    <a:p>
                      <a:pPr marL="113030">
                        <a:lnSpc>
                          <a:spcPts val="1440"/>
                        </a:lnSpc>
                        <a:spcBef>
                          <a:spcPts val="140"/>
                        </a:spcBef>
                      </a:pPr>
                      <a:r>
                        <a:rPr sz="1250" spc="10" dirty="0">
                          <a:latin typeface="Cambria"/>
                          <a:cs typeface="Cambria"/>
                        </a:rPr>
                        <a:t>agents, certified </a:t>
                      </a:r>
                      <a:r>
                        <a:rPr sz="1250" spc="5" dirty="0">
                          <a:latin typeface="Cambria"/>
                          <a:cs typeface="Cambria"/>
                        </a:rPr>
                        <a:t>crop </a:t>
                      </a:r>
                      <a:r>
                        <a:rPr sz="1250" spc="10" dirty="0">
                          <a:latin typeface="Cambria"/>
                          <a:cs typeface="Cambria"/>
                        </a:rPr>
                        <a:t>consultants, and other technical</a:t>
                      </a:r>
                      <a:r>
                        <a:rPr sz="1250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50" spc="5" dirty="0">
                          <a:latin typeface="Cambria"/>
                          <a:cs typeface="Cambria"/>
                        </a:rPr>
                        <a:t>advisors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90"/>
                        </a:lnSpc>
                      </a:pPr>
                      <a:r>
                        <a:rPr sz="1250" dirty="0">
                          <a:latin typeface="Cambria"/>
                          <a:cs typeface="Cambria"/>
                        </a:rPr>
                        <a:t>0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885">
                <a:tc>
                  <a:txBody>
                    <a:bodyPr/>
                    <a:lstStyle/>
                    <a:p>
                      <a:pPr marL="113030">
                        <a:lnSpc>
                          <a:spcPts val="1425"/>
                        </a:lnSpc>
                      </a:pPr>
                      <a:r>
                        <a:rPr sz="1250" spc="10" dirty="0">
                          <a:latin typeface="Cambria"/>
                          <a:cs typeface="Cambria"/>
                        </a:rPr>
                        <a:t>Printed information </a:t>
                      </a:r>
                      <a:r>
                        <a:rPr sz="1250" spc="5" dirty="0">
                          <a:latin typeface="Cambria"/>
                          <a:cs typeface="Cambria"/>
                        </a:rPr>
                        <a:t>(fact </a:t>
                      </a:r>
                      <a:r>
                        <a:rPr sz="1250" spc="10" dirty="0">
                          <a:latin typeface="Cambria"/>
                          <a:cs typeface="Cambria"/>
                        </a:rPr>
                        <a:t>sheets, manuals, newsletters,</a:t>
                      </a:r>
                      <a:r>
                        <a:rPr sz="125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50" spc="5" dirty="0">
                          <a:latin typeface="Cambria"/>
                          <a:cs typeface="Cambria"/>
                        </a:rPr>
                        <a:t>etc.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25"/>
                        </a:lnSpc>
                      </a:pPr>
                      <a:r>
                        <a:rPr sz="1250" dirty="0">
                          <a:latin typeface="Cambria"/>
                          <a:cs typeface="Cambria"/>
                        </a:rPr>
                        <a:t>3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3" name="object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619829" y="4630225"/>
            <a:ext cx="6122670" cy="490855"/>
          </a:xfrm>
          <a:custGeom>
            <a:avLst/>
            <a:gdLst/>
            <a:ahLst/>
            <a:cxnLst/>
            <a:rect l="l" t="t" r="r" b="b"/>
            <a:pathLst>
              <a:path w="6122669" h="490854">
                <a:moveTo>
                  <a:pt x="6040886" y="0"/>
                </a:moveTo>
                <a:lnTo>
                  <a:pt x="0" y="0"/>
                </a:lnTo>
                <a:lnTo>
                  <a:pt x="0" y="490735"/>
                </a:lnTo>
                <a:lnTo>
                  <a:pt x="6122675" y="490735"/>
                </a:lnTo>
                <a:lnTo>
                  <a:pt x="6122675" y="81789"/>
                </a:lnTo>
                <a:lnTo>
                  <a:pt x="6116243" y="49941"/>
                </a:lnTo>
                <a:lnTo>
                  <a:pt x="6098708" y="23944"/>
                </a:lnTo>
                <a:lnTo>
                  <a:pt x="6072709" y="6423"/>
                </a:lnTo>
                <a:lnTo>
                  <a:pt x="6040886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3636739" y="4356801"/>
            <a:ext cx="6057265" cy="3124835"/>
          </a:xfrm>
          <a:prstGeom prst="rect">
            <a:avLst/>
          </a:prstGeom>
        </p:spPr>
        <p:txBody>
          <a:bodyPr vert="horz" wrap="square" lIns="0" tIns="233045" rIns="0" bIns="0" rtlCol="0">
            <a:spAutoFit/>
          </a:bodyPr>
          <a:lstStyle/>
          <a:p>
            <a:pPr marL="563245">
              <a:lnSpc>
                <a:spcPct val="100000"/>
              </a:lnSpc>
              <a:spcBef>
                <a:spcPts val="1835"/>
              </a:spcBef>
            </a:pPr>
            <a:r>
              <a:rPr sz="3300" spc="-5" dirty="0">
                <a:solidFill>
                  <a:srgbClr val="FFFFFF"/>
                </a:solidFill>
                <a:latin typeface="Cambria"/>
                <a:cs typeface="Cambria"/>
              </a:rPr>
              <a:t>Specific</a:t>
            </a:r>
            <a:r>
              <a:rPr sz="33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300" spc="-15" dirty="0">
                <a:solidFill>
                  <a:srgbClr val="FFFFFF"/>
                </a:solidFill>
                <a:latin typeface="Cambria"/>
                <a:cs typeface="Cambria"/>
              </a:rPr>
              <a:t>Research/Outreach</a:t>
            </a:r>
            <a:endParaRPr sz="3300" dirty="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  <a:spcBef>
                <a:spcPts val="870"/>
              </a:spcBef>
            </a:pPr>
            <a:r>
              <a:rPr sz="1650" spc="-55" dirty="0">
                <a:latin typeface="Cambria"/>
                <a:cs typeface="Cambria"/>
              </a:rPr>
              <a:t>We </a:t>
            </a:r>
            <a:r>
              <a:rPr sz="1650" spc="-10" dirty="0">
                <a:latin typeface="Cambria"/>
                <a:cs typeface="Cambria"/>
              </a:rPr>
              <a:t>provided </a:t>
            </a:r>
            <a:r>
              <a:rPr sz="1650" spc="-5" dirty="0">
                <a:latin typeface="Cambria"/>
                <a:cs typeface="Cambria"/>
              </a:rPr>
              <a:t>respondents with a list of specific topics </a:t>
            </a:r>
            <a:r>
              <a:rPr sz="1650" spc="-10" dirty="0">
                <a:latin typeface="Cambria"/>
                <a:cs typeface="Cambria"/>
              </a:rPr>
              <a:t>for research  </a:t>
            </a:r>
            <a:r>
              <a:rPr sz="1650" spc="-5" dirty="0">
                <a:latin typeface="Cambria"/>
                <a:cs typeface="Cambria"/>
              </a:rPr>
              <a:t>and outreach identified at the 2016 Southern </a:t>
            </a:r>
            <a:r>
              <a:rPr sz="1650" spc="-10" dirty="0">
                <a:latin typeface="Cambria"/>
                <a:cs typeface="Cambria"/>
              </a:rPr>
              <a:t>Region </a:t>
            </a:r>
            <a:r>
              <a:rPr sz="1650" spc="-15" dirty="0">
                <a:latin typeface="Cambria"/>
                <a:cs typeface="Cambria"/>
              </a:rPr>
              <a:t>Cover </a:t>
            </a:r>
            <a:r>
              <a:rPr sz="1650" spc="-10" dirty="0">
                <a:latin typeface="Cambria"/>
                <a:cs typeface="Cambria"/>
              </a:rPr>
              <a:t>Crops  Conference </a:t>
            </a:r>
            <a:r>
              <a:rPr sz="1650" spc="-5" dirty="0">
                <a:latin typeface="Cambria"/>
                <a:cs typeface="Cambria"/>
              </a:rPr>
              <a:t>held in North Carolina. </a:t>
            </a:r>
            <a:r>
              <a:rPr sz="1650" spc="-10" dirty="0">
                <a:latin typeface="Cambria"/>
                <a:cs typeface="Cambria"/>
              </a:rPr>
              <a:t>There </a:t>
            </a:r>
            <a:r>
              <a:rPr sz="1650" spc="-15" dirty="0">
                <a:latin typeface="Cambria"/>
                <a:cs typeface="Cambria"/>
              </a:rPr>
              <a:t>are </a:t>
            </a:r>
            <a:r>
              <a:rPr sz="1650" spc="-5" dirty="0">
                <a:latin typeface="Cambria"/>
                <a:cs typeface="Cambria"/>
              </a:rPr>
              <a:t>14 topics on that </a:t>
            </a:r>
            <a:r>
              <a:rPr sz="1650" spc="-10" dirty="0">
                <a:latin typeface="Cambria"/>
                <a:cs typeface="Cambria"/>
              </a:rPr>
              <a:t>list  </a:t>
            </a:r>
            <a:r>
              <a:rPr sz="1650" spc="-25" dirty="0">
                <a:latin typeface="Cambria"/>
                <a:cs typeface="Cambria"/>
              </a:rPr>
              <a:t>(Table </a:t>
            </a:r>
            <a:r>
              <a:rPr sz="1650" spc="-5" dirty="0">
                <a:latin typeface="Cambria"/>
                <a:cs typeface="Cambria"/>
              </a:rPr>
              <a:t>5) </a:t>
            </a:r>
            <a:r>
              <a:rPr sz="1650" spc="-10" dirty="0">
                <a:latin typeface="Cambria"/>
                <a:cs typeface="Cambria"/>
              </a:rPr>
              <a:t>and </a:t>
            </a:r>
            <a:r>
              <a:rPr sz="1650" spc="-5" dirty="0">
                <a:latin typeface="Cambria"/>
                <a:cs typeface="Cambria"/>
              </a:rPr>
              <a:t>respondents selected their </a:t>
            </a:r>
            <a:r>
              <a:rPr sz="1650" spc="-10" dirty="0">
                <a:latin typeface="Cambria"/>
                <a:cs typeface="Cambria"/>
              </a:rPr>
              <a:t>top </a:t>
            </a:r>
            <a:r>
              <a:rPr sz="1650" spc="-20" dirty="0">
                <a:latin typeface="Cambria"/>
                <a:cs typeface="Cambria"/>
              </a:rPr>
              <a:t>five </a:t>
            </a:r>
            <a:r>
              <a:rPr sz="1650" spc="-5" dirty="0">
                <a:latin typeface="Cambria"/>
                <a:cs typeface="Cambria"/>
              </a:rPr>
              <a:t>priorities. The  high priority grouping consists of topics </a:t>
            </a:r>
            <a:r>
              <a:rPr sz="1650" spc="-10" dirty="0">
                <a:latin typeface="Cambria"/>
                <a:cs typeface="Cambria"/>
              </a:rPr>
              <a:t>selected </a:t>
            </a:r>
            <a:r>
              <a:rPr sz="1650" spc="-5" dirty="0">
                <a:latin typeface="Cambria"/>
                <a:cs typeface="Cambria"/>
              </a:rPr>
              <a:t>as </a:t>
            </a:r>
            <a:r>
              <a:rPr sz="1650" spc="-10" dirty="0">
                <a:latin typeface="Cambria"/>
                <a:cs typeface="Cambria"/>
              </a:rPr>
              <a:t>priorities </a:t>
            </a:r>
            <a:r>
              <a:rPr sz="1650" spc="-15" dirty="0">
                <a:latin typeface="Cambria"/>
                <a:cs typeface="Cambria"/>
              </a:rPr>
              <a:t>by  seven to </a:t>
            </a:r>
            <a:r>
              <a:rPr sz="1650" spc="-10" dirty="0">
                <a:latin typeface="Cambria"/>
                <a:cs typeface="Cambria"/>
              </a:rPr>
              <a:t>nine </a:t>
            </a:r>
            <a:r>
              <a:rPr sz="1650" spc="-5" dirty="0">
                <a:latin typeface="Cambria"/>
                <a:cs typeface="Cambria"/>
              </a:rPr>
              <a:t>respondents. The </a:t>
            </a:r>
            <a:r>
              <a:rPr sz="1650" spc="-15" dirty="0">
                <a:latin typeface="Cambria"/>
                <a:cs typeface="Cambria"/>
              </a:rPr>
              <a:t>moderate </a:t>
            </a:r>
            <a:r>
              <a:rPr sz="1650" spc="-5" dirty="0">
                <a:latin typeface="Cambria"/>
                <a:cs typeface="Cambria"/>
              </a:rPr>
              <a:t>priority grouping consists  of those selected </a:t>
            </a:r>
            <a:r>
              <a:rPr sz="1650" spc="-15" dirty="0">
                <a:latin typeface="Cambria"/>
                <a:cs typeface="Cambria"/>
              </a:rPr>
              <a:t>by </a:t>
            </a:r>
            <a:r>
              <a:rPr sz="1650" spc="-10" dirty="0">
                <a:latin typeface="Cambria"/>
                <a:cs typeface="Cambria"/>
              </a:rPr>
              <a:t>four to </a:t>
            </a:r>
            <a:r>
              <a:rPr sz="1650" spc="-5" dirty="0">
                <a:latin typeface="Cambria"/>
                <a:cs typeface="Cambria"/>
              </a:rPr>
              <a:t>six respondents. </a:t>
            </a:r>
            <a:r>
              <a:rPr sz="1650" dirty="0">
                <a:latin typeface="Cambria"/>
                <a:cs typeface="Cambria"/>
              </a:rPr>
              <a:t>The </a:t>
            </a:r>
            <a:r>
              <a:rPr sz="1650" spc="-10" dirty="0">
                <a:latin typeface="Cambria"/>
                <a:cs typeface="Cambria"/>
              </a:rPr>
              <a:t>low </a:t>
            </a:r>
            <a:r>
              <a:rPr sz="1650" spc="-5" dirty="0">
                <a:latin typeface="Cambria"/>
                <a:cs typeface="Cambria"/>
              </a:rPr>
              <a:t>priority  grouping consists of items selected </a:t>
            </a:r>
            <a:r>
              <a:rPr sz="1650" spc="-15" dirty="0">
                <a:latin typeface="Cambria"/>
                <a:cs typeface="Cambria"/>
              </a:rPr>
              <a:t>by </a:t>
            </a:r>
            <a:r>
              <a:rPr sz="1650" spc="-10" dirty="0">
                <a:latin typeface="Cambria"/>
                <a:cs typeface="Cambria"/>
              </a:rPr>
              <a:t>three </a:t>
            </a:r>
            <a:r>
              <a:rPr sz="1650" spc="-5" dirty="0">
                <a:latin typeface="Cambria"/>
                <a:cs typeface="Cambria"/>
              </a:rPr>
              <a:t>or </a:t>
            </a:r>
            <a:r>
              <a:rPr sz="1650" spc="-15" dirty="0">
                <a:latin typeface="Cambria"/>
                <a:cs typeface="Cambria"/>
              </a:rPr>
              <a:t>fewer</a:t>
            </a:r>
            <a:r>
              <a:rPr sz="1650" spc="25" dirty="0">
                <a:latin typeface="Cambria"/>
                <a:cs typeface="Cambria"/>
              </a:rPr>
              <a:t> </a:t>
            </a:r>
            <a:r>
              <a:rPr sz="1650" spc="-10" dirty="0">
                <a:latin typeface="Cambria"/>
                <a:cs typeface="Cambria"/>
              </a:rPr>
              <a:t>people.</a:t>
            </a:r>
            <a:endParaRPr sz="1650" dirty="0">
              <a:latin typeface="Cambria"/>
              <a:cs typeface="Cambria"/>
            </a:endParaRPr>
          </a:p>
          <a:p>
            <a:pPr marL="638810">
              <a:lnSpc>
                <a:spcPct val="100000"/>
              </a:lnSpc>
              <a:spcBef>
                <a:spcPts val="675"/>
              </a:spcBef>
            </a:pPr>
            <a:r>
              <a:rPr sz="1100" b="1" spc="-25" dirty="0">
                <a:latin typeface="Cambria"/>
                <a:cs typeface="Cambria"/>
              </a:rPr>
              <a:t>Table </a:t>
            </a:r>
            <a:r>
              <a:rPr sz="1100" b="1" spc="-5" dirty="0">
                <a:latin typeface="Cambria"/>
                <a:cs typeface="Cambria"/>
              </a:rPr>
              <a:t>5. Specific </a:t>
            </a:r>
            <a:r>
              <a:rPr sz="1100" b="1" spc="-10" dirty="0">
                <a:latin typeface="Cambria"/>
                <a:cs typeface="Cambria"/>
              </a:rPr>
              <a:t>topics </a:t>
            </a:r>
            <a:r>
              <a:rPr sz="1100" b="1" spc="-5" dirty="0">
                <a:latin typeface="Cambria"/>
                <a:cs typeface="Cambria"/>
              </a:rPr>
              <a:t>for research and/or outreach, </a:t>
            </a:r>
            <a:r>
              <a:rPr sz="1100" b="1" spc="-15" dirty="0">
                <a:latin typeface="Cambria"/>
                <a:cs typeface="Cambria"/>
              </a:rPr>
              <a:t>by </a:t>
            </a:r>
            <a:r>
              <a:rPr sz="1100" b="1" spc="-5" dirty="0">
                <a:latin typeface="Cambria"/>
                <a:cs typeface="Cambria"/>
              </a:rPr>
              <a:t>priority</a:t>
            </a:r>
            <a:r>
              <a:rPr sz="1100" b="1" spc="70" dirty="0">
                <a:latin typeface="Cambria"/>
                <a:cs typeface="Cambria"/>
              </a:rPr>
              <a:t> </a:t>
            </a:r>
            <a:r>
              <a:rPr sz="1100" b="1" spc="-10" dirty="0">
                <a:latin typeface="Cambria"/>
                <a:cs typeface="Cambria"/>
              </a:rPr>
              <a:t>grouping</a:t>
            </a:r>
            <a:endParaRPr sz="1100" dirty="0">
              <a:latin typeface="Cambria"/>
              <a:cs typeface="Cambria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325378"/>
              </p:ext>
            </p:extLst>
          </p:nvPr>
        </p:nvGraphicFramePr>
        <p:xfrm>
          <a:off x="13604182" y="7523680"/>
          <a:ext cx="6084569" cy="32698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32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1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3885">
                <a:tc>
                  <a:txBody>
                    <a:bodyPr/>
                    <a:lstStyle/>
                    <a:p>
                      <a:pPr marL="635" algn="ctr">
                        <a:lnSpc>
                          <a:spcPts val="1425"/>
                        </a:lnSpc>
                      </a:pPr>
                      <a:r>
                        <a:rPr sz="1250" b="1" spc="10" dirty="0">
                          <a:latin typeface="Cambria"/>
                          <a:cs typeface="Cambria"/>
                        </a:rPr>
                        <a:t>Item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ts val="1425"/>
                        </a:lnSpc>
                      </a:pPr>
                      <a:r>
                        <a:rPr sz="1250" b="1" spc="10" dirty="0">
                          <a:latin typeface="Cambria"/>
                          <a:cs typeface="Cambria"/>
                        </a:rPr>
                        <a:t>Grouping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0393">
                <a:tc>
                  <a:txBody>
                    <a:bodyPr/>
                    <a:lstStyle/>
                    <a:p>
                      <a:pPr marL="113030">
                        <a:lnSpc>
                          <a:spcPts val="1490"/>
                        </a:lnSpc>
                      </a:pPr>
                      <a:r>
                        <a:rPr sz="1250" b="1" spc="10" dirty="0">
                          <a:latin typeface="Cambria"/>
                          <a:cs typeface="Cambria"/>
                        </a:rPr>
                        <a:t>Using </a:t>
                      </a:r>
                      <a:r>
                        <a:rPr sz="1250" b="1" spc="-5" dirty="0">
                          <a:latin typeface="Cambria"/>
                          <a:cs typeface="Cambria"/>
                        </a:rPr>
                        <a:t>cover </a:t>
                      </a:r>
                      <a:r>
                        <a:rPr sz="1250" b="1" spc="5" dirty="0">
                          <a:latin typeface="Cambria"/>
                          <a:cs typeface="Cambria"/>
                        </a:rPr>
                        <a:t>crops </a:t>
                      </a:r>
                      <a:r>
                        <a:rPr sz="1250" b="1" spc="10" dirty="0">
                          <a:latin typeface="Cambria"/>
                          <a:cs typeface="Cambria"/>
                        </a:rPr>
                        <a:t>for nematode</a:t>
                      </a:r>
                      <a:r>
                        <a:rPr sz="1250" b="1" spc="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50" b="1" spc="10" dirty="0">
                          <a:latin typeface="Cambria"/>
                          <a:cs typeface="Cambria"/>
                        </a:rPr>
                        <a:t>management</a:t>
                      </a:r>
                      <a:endParaRPr sz="1250" dirty="0">
                        <a:latin typeface="Cambria"/>
                        <a:cs typeface="Cambria"/>
                      </a:endParaRPr>
                    </a:p>
                    <a:p>
                      <a:pPr marL="11303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250" b="1" spc="10" dirty="0">
                          <a:latin typeface="Cambria"/>
                          <a:cs typeface="Cambria"/>
                        </a:rPr>
                        <a:t>Economic </a:t>
                      </a:r>
                      <a:r>
                        <a:rPr sz="1250" b="1" spc="5" dirty="0">
                          <a:latin typeface="Cambria"/>
                          <a:cs typeface="Cambria"/>
                        </a:rPr>
                        <a:t>costs </a:t>
                      </a:r>
                      <a:r>
                        <a:rPr sz="1250" b="1" spc="10" dirty="0">
                          <a:latin typeface="Cambria"/>
                          <a:cs typeface="Cambria"/>
                        </a:rPr>
                        <a:t>and benefits of </a:t>
                      </a:r>
                      <a:r>
                        <a:rPr sz="1250" b="1" spc="-5" dirty="0">
                          <a:latin typeface="Cambria"/>
                          <a:cs typeface="Cambria"/>
                        </a:rPr>
                        <a:t>cover </a:t>
                      </a:r>
                      <a:r>
                        <a:rPr sz="1250" b="1" spc="5" dirty="0">
                          <a:latin typeface="Cambria"/>
                          <a:cs typeface="Cambria"/>
                        </a:rPr>
                        <a:t>crop</a:t>
                      </a:r>
                      <a:r>
                        <a:rPr sz="1250" b="1" spc="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50" b="1" spc="10" dirty="0">
                          <a:latin typeface="Cambria"/>
                          <a:cs typeface="Cambria"/>
                        </a:rPr>
                        <a:t>use</a:t>
                      </a:r>
                      <a:endParaRPr sz="1250" dirty="0">
                        <a:latin typeface="Cambria"/>
                        <a:cs typeface="Cambria"/>
                      </a:endParaRPr>
                    </a:p>
                    <a:p>
                      <a:pPr marL="113030" marR="151765">
                        <a:lnSpc>
                          <a:spcPct val="109600"/>
                        </a:lnSpc>
                        <a:spcBef>
                          <a:spcPts val="5"/>
                        </a:spcBef>
                      </a:pPr>
                      <a:r>
                        <a:rPr sz="1250" b="1" spc="10" dirty="0">
                          <a:latin typeface="Cambria"/>
                          <a:cs typeface="Cambria"/>
                        </a:rPr>
                        <a:t>How </a:t>
                      </a:r>
                      <a:r>
                        <a:rPr sz="1250" b="1" spc="-5" dirty="0">
                          <a:latin typeface="Cambria"/>
                          <a:cs typeface="Cambria"/>
                        </a:rPr>
                        <a:t>cover </a:t>
                      </a:r>
                      <a:r>
                        <a:rPr sz="1250" b="1" spc="5" dirty="0">
                          <a:latin typeface="Cambria"/>
                          <a:cs typeface="Cambria"/>
                        </a:rPr>
                        <a:t>crops </a:t>
                      </a:r>
                      <a:r>
                        <a:rPr sz="1250" b="1" spc="10" dirty="0">
                          <a:latin typeface="Cambria"/>
                          <a:cs typeface="Cambria"/>
                        </a:rPr>
                        <a:t>affect soil biology/health </a:t>
                      </a:r>
                      <a:r>
                        <a:rPr sz="1250" b="1" spc="-5" dirty="0">
                          <a:latin typeface="Cambria"/>
                          <a:cs typeface="Cambria"/>
                        </a:rPr>
                        <a:t>over </a:t>
                      </a:r>
                      <a:r>
                        <a:rPr sz="1250" b="1" spc="15" dirty="0">
                          <a:latin typeface="Cambria"/>
                          <a:cs typeface="Cambria"/>
                        </a:rPr>
                        <a:t>short </a:t>
                      </a:r>
                      <a:r>
                        <a:rPr sz="1250" b="1" spc="20" dirty="0">
                          <a:latin typeface="Cambria"/>
                          <a:cs typeface="Cambria"/>
                        </a:rPr>
                        <a:t>&amp; </a:t>
                      </a:r>
                      <a:r>
                        <a:rPr sz="1250" b="1" spc="10" dirty="0">
                          <a:latin typeface="Cambria"/>
                          <a:cs typeface="Cambria"/>
                        </a:rPr>
                        <a:t>long term  Nutrient management with </a:t>
                      </a:r>
                      <a:r>
                        <a:rPr sz="1250" b="1" dirty="0">
                          <a:latin typeface="Cambria"/>
                          <a:cs typeface="Cambria"/>
                        </a:rPr>
                        <a:t>cover</a:t>
                      </a:r>
                      <a:r>
                        <a:rPr sz="1250" b="1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50" b="1" spc="5" dirty="0">
                          <a:latin typeface="Cambria"/>
                          <a:cs typeface="Cambria"/>
                        </a:rPr>
                        <a:t>crops</a:t>
                      </a:r>
                      <a:endParaRPr sz="1250" dirty="0">
                        <a:latin typeface="Cambria"/>
                        <a:cs typeface="Cambria"/>
                      </a:endParaRPr>
                    </a:p>
                    <a:p>
                      <a:pPr marL="113030">
                        <a:lnSpc>
                          <a:spcPts val="1440"/>
                        </a:lnSpc>
                        <a:spcBef>
                          <a:spcPts val="150"/>
                        </a:spcBef>
                      </a:pPr>
                      <a:r>
                        <a:rPr sz="1250" b="1" dirty="0">
                          <a:latin typeface="Cambria"/>
                          <a:cs typeface="Cambria"/>
                        </a:rPr>
                        <a:t>Cover </a:t>
                      </a:r>
                      <a:r>
                        <a:rPr sz="1250" b="1" spc="5" dirty="0">
                          <a:latin typeface="Cambria"/>
                          <a:cs typeface="Cambria"/>
                        </a:rPr>
                        <a:t>crop varieties </a:t>
                      </a:r>
                      <a:r>
                        <a:rPr sz="1250" b="1" spc="10" dirty="0">
                          <a:latin typeface="Cambria"/>
                          <a:cs typeface="Cambria"/>
                        </a:rPr>
                        <a:t>for FL, including specific </a:t>
                      </a:r>
                      <a:r>
                        <a:rPr sz="1250" b="1" spc="5" dirty="0">
                          <a:latin typeface="Cambria"/>
                          <a:cs typeface="Cambria"/>
                        </a:rPr>
                        <a:t>varieties </a:t>
                      </a:r>
                      <a:r>
                        <a:rPr sz="1250" b="1" spc="20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250" b="1" spc="10" dirty="0">
                          <a:latin typeface="Cambria"/>
                          <a:cs typeface="Cambria"/>
                        </a:rPr>
                        <a:t> mixtures</a:t>
                      </a:r>
                      <a:endParaRPr sz="125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90"/>
                        </a:lnSpc>
                      </a:pPr>
                      <a:r>
                        <a:rPr sz="1250" b="1" spc="10" dirty="0">
                          <a:latin typeface="Cambria"/>
                          <a:cs typeface="Cambria"/>
                        </a:rPr>
                        <a:t>High</a:t>
                      </a:r>
                      <a:endParaRPr sz="1250">
                        <a:latin typeface="Cambria"/>
                        <a:cs typeface="Cambria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250" b="1" spc="10" dirty="0">
                          <a:latin typeface="Cambria"/>
                          <a:cs typeface="Cambria"/>
                        </a:rPr>
                        <a:t>Priority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1266">
                <a:tc>
                  <a:txBody>
                    <a:bodyPr/>
                    <a:lstStyle/>
                    <a:p>
                      <a:pPr marL="113030">
                        <a:lnSpc>
                          <a:spcPts val="1490"/>
                        </a:lnSpc>
                      </a:pPr>
                      <a:r>
                        <a:rPr sz="1250" spc="10" dirty="0">
                          <a:latin typeface="Cambria"/>
                          <a:cs typeface="Cambria"/>
                        </a:rPr>
                        <a:t>Using </a:t>
                      </a:r>
                      <a:r>
                        <a:rPr sz="1250" dirty="0">
                          <a:latin typeface="Cambria"/>
                          <a:cs typeface="Cambria"/>
                        </a:rPr>
                        <a:t>cover </a:t>
                      </a:r>
                      <a:r>
                        <a:rPr sz="1250" spc="10" dirty="0">
                          <a:latin typeface="Cambria"/>
                          <a:cs typeface="Cambria"/>
                        </a:rPr>
                        <a:t>crops </a:t>
                      </a:r>
                      <a:r>
                        <a:rPr sz="1250" spc="5" dirty="0">
                          <a:latin typeface="Cambria"/>
                          <a:cs typeface="Cambria"/>
                        </a:rPr>
                        <a:t>for </a:t>
                      </a:r>
                      <a:r>
                        <a:rPr sz="1250" spc="10" dirty="0">
                          <a:latin typeface="Cambria"/>
                          <a:cs typeface="Cambria"/>
                        </a:rPr>
                        <a:t>weed</a:t>
                      </a:r>
                      <a:r>
                        <a:rPr sz="125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50" spc="10" dirty="0">
                          <a:latin typeface="Cambria"/>
                          <a:cs typeface="Cambria"/>
                        </a:rPr>
                        <a:t>management</a:t>
                      </a:r>
                      <a:endParaRPr sz="1250">
                        <a:latin typeface="Cambria"/>
                        <a:cs typeface="Cambria"/>
                      </a:endParaRPr>
                    </a:p>
                    <a:p>
                      <a:pPr marL="11303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250" spc="10" dirty="0">
                          <a:latin typeface="Cambria"/>
                          <a:cs typeface="Cambria"/>
                        </a:rPr>
                        <a:t>Using </a:t>
                      </a:r>
                      <a:r>
                        <a:rPr sz="1250" dirty="0">
                          <a:latin typeface="Cambria"/>
                          <a:cs typeface="Cambria"/>
                        </a:rPr>
                        <a:t>cover </a:t>
                      </a:r>
                      <a:r>
                        <a:rPr sz="1250" spc="10" dirty="0">
                          <a:latin typeface="Cambria"/>
                          <a:cs typeface="Cambria"/>
                        </a:rPr>
                        <a:t>crops </a:t>
                      </a:r>
                      <a:r>
                        <a:rPr sz="1250" spc="5" dirty="0">
                          <a:latin typeface="Cambria"/>
                          <a:cs typeface="Cambria"/>
                        </a:rPr>
                        <a:t>for </a:t>
                      </a:r>
                      <a:r>
                        <a:rPr sz="1250" spc="10" dirty="0">
                          <a:latin typeface="Cambria"/>
                          <a:cs typeface="Cambria"/>
                        </a:rPr>
                        <a:t>disease</a:t>
                      </a:r>
                      <a:r>
                        <a:rPr sz="12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50" spc="10" dirty="0">
                          <a:latin typeface="Cambria"/>
                          <a:cs typeface="Cambria"/>
                        </a:rPr>
                        <a:t>management</a:t>
                      </a:r>
                      <a:endParaRPr sz="1250">
                        <a:latin typeface="Cambria"/>
                        <a:cs typeface="Cambria"/>
                      </a:endParaRPr>
                    </a:p>
                    <a:p>
                      <a:pPr marL="113030" marR="285750">
                        <a:lnSpc>
                          <a:spcPct val="109600"/>
                        </a:lnSpc>
                        <a:spcBef>
                          <a:spcPts val="5"/>
                        </a:spcBef>
                      </a:pPr>
                      <a:r>
                        <a:rPr sz="1250" spc="10" dirty="0">
                          <a:latin typeface="Cambria"/>
                          <a:cs typeface="Cambria"/>
                        </a:rPr>
                        <a:t>Using </a:t>
                      </a:r>
                      <a:r>
                        <a:rPr sz="1250" dirty="0">
                          <a:latin typeface="Cambria"/>
                          <a:cs typeface="Cambria"/>
                        </a:rPr>
                        <a:t>cover </a:t>
                      </a:r>
                      <a:r>
                        <a:rPr sz="1250" spc="10" dirty="0">
                          <a:latin typeface="Cambria"/>
                          <a:cs typeface="Cambria"/>
                        </a:rPr>
                        <a:t>crops </a:t>
                      </a:r>
                      <a:r>
                        <a:rPr sz="1250" spc="5" dirty="0">
                          <a:latin typeface="Cambria"/>
                          <a:cs typeface="Cambria"/>
                        </a:rPr>
                        <a:t>to </a:t>
                      </a:r>
                      <a:r>
                        <a:rPr sz="1250" spc="15" dirty="0">
                          <a:latin typeface="Cambria"/>
                          <a:cs typeface="Cambria"/>
                        </a:rPr>
                        <a:t>manage </a:t>
                      </a:r>
                      <a:r>
                        <a:rPr sz="1250" spc="10" dirty="0">
                          <a:latin typeface="Cambria"/>
                          <a:cs typeface="Cambria"/>
                        </a:rPr>
                        <a:t>beneficial insects, including pollinators  </a:t>
                      </a:r>
                      <a:r>
                        <a:rPr sz="1250" spc="5" dirty="0">
                          <a:latin typeface="Cambria"/>
                          <a:cs typeface="Cambria"/>
                        </a:rPr>
                        <a:t>Cover crop </a:t>
                      </a:r>
                      <a:r>
                        <a:rPr sz="1250" spc="10" dirty="0">
                          <a:latin typeface="Cambria"/>
                          <a:cs typeface="Cambria"/>
                        </a:rPr>
                        <a:t>establishment, termination and residue</a:t>
                      </a:r>
                      <a:r>
                        <a:rPr sz="125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50" spc="10" dirty="0">
                          <a:latin typeface="Cambria"/>
                          <a:cs typeface="Cambria"/>
                        </a:rPr>
                        <a:t>management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ts val="1490"/>
                        </a:lnSpc>
                      </a:pPr>
                      <a:r>
                        <a:rPr sz="1250" spc="5" dirty="0">
                          <a:latin typeface="Cambria"/>
                          <a:cs typeface="Cambria"/>
                        </a:rPr>
                        <a:t>Moderate</a:t>
                      </a:r>
                      <a:endParaRPr sz="1250">
                        <a:latin typeface="Cambria"/>
                        <a:cs typeface="Cambria"/>
                      </a:endParaRPr>
                    </a:p>
                    <a:p>
                      <a:pPr marL="20574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250" spc="10" dirty="0">
                          <a:latin typeface="Cambria"/>
                          <a:cs typeface="Cambria"/>
                        </a:rPr>
                        <a:t>Priority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1266">
                <a:tc>
                  <a:txBody>
                    <a:bodyPr/>
                    <a:lstStyle/>
                    <a:p>
                      <a:pPr marL="113030">
                        <a:lnSpc>
                          <a:spcPts val="1490"/>
                        </a:lnSpc>
                      </a:pPr>
                      <a:r>
                        <a:rPr sz="1250" spc="10" dirty="0">
                          <a:latin typeface="Cambria"/>
                          <a:cs typeface="Cambria"/>
                        </a:rPr>
                        <a:t>Using </a:t>
                      </a:r>
                      <a:r>
                        <a:rPr sz="1250" dirty="0">
                          <a:latin typeface="Cambria"/>
                          <a:cs typeface="Cambria"/>
                        </a:rPr>
                        <a:t>cover </a:t>
                      </a:r>
                      <a:r>
                        <a:rPr sz="1250" spc="10" dirty="0">
                          <a:latin typeface="Cambria"/>
                          <a:cs typeface="Cambria"/>
                        </a:rPr>
                        <a:t>crops </a:t>
                      </a:r>
                      <a:r>
                        <a:rPr sz="1250" spc="5" dirty="0">
                          <a:latin typeface="Cambria"/>
                          <a:cs typeface="Cambria"/>
                        </a:rPr>
                        <a:t>for </a:t>
                      </a:r>
                      <a:r>
                        <a:rPr sz="1250" spc="10" dirty="0">
                          <a:latin typeface="Cambria"/>
                          <a:cs typeface="Cambria"/>
                        </a:rPr>
                        <a:t>insect pest</a:t>
                      </a:r>
                      <a:r>
                        <a:rPr sz="12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50" spc="15" dirty="0">
                          <a:latin typeface="Cambria"/>
                          <a:cs typeface="Cambria"/>
                        </a:rPr>
                        <a:t>management</a:t>
                      </a:r>
                      <a:endParaRPr sz="1250">
                        <a:latin typeface="Cambria"/>
                        <a:cs typeface="Cambria"/>
                      </a:endParaRPr>
                    </a:p>
                    <a:p>
                      <a:pPr marL="11303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250" dirty="0">
                          <a:latin typeface="Cambria"/>
                          <a:cs typeface="Cambria"/>
                        </a:rPr>
                        <a:t>Water </a:t>
                      </a:r>
                      <a:r>
                        <a:rPr sz="1250" spc="10" dirty="0">
                          <a:latin typeface="Cambria"/>
                          <a:cs typeface="Cambria"/>
                        </a:rPr>
                        <a:t>management with </a:t>
                      </a:r>
                      <a:r>
                        <a:rPr sz="1250" spc="5" dirty="0">
                          <a:latin typeface="Cambria"/>
                          <a:cs typeface="Cambria"/>
                        </a:rPr>
                        <a:t>cover</a:t>
                      </a:r>
                      <a:r>
                        <a:rPr sz="125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50" spc="10" dirty="0">
                          <a:latin typeface="Cambria"/>
                          <a:cs typeface="Cambria"/>
                        </a:rPr>
                        <a:t>crops</a:t>
                      </a:r>
                      <a:endParaRPr sz="1250">
                        <a:latin typeface="Cambria"/>
                        <a:cs typeface="Cambria"/>
                      </a:endParaRPr>
                    </a:p>
                    <a:p>
                      <a:pPr marL="113030" marR="144780">
                        <a:lnSpc>
                          <a:spcPct val="109600"/>
                        </a:lnSpc>
                        <a:spcBef>
                          <a:spcPts val="5"/>
                        </a:spcBef>
                      </a:pPr>
                      <a:r>
                        <a:rPr sz="1250" spc="5" dirty="0">
                          <a:latin typeface="Cambria"/>
                          <a:cs typeface="Cambria"/>
                        </a:rPr>
                        <a:t>Cover crop </a:t>
                      </a:r>
                      <a:r>
                        <a:rPr sz="1250" spc="15" dirty="0">
                          <a:latin typeface="Cambria"/>
                          <a:cs typeface="Cambria"/>
                        </a:rPr>
                        <a:t>seed </a:t>
                      </a:r>
                      <a:r>
                        <a:rPr sz="1250" spc="10" dirty="0">
                          <a:latin typeface="Cambria"/>
                          <a:cs typeface="Cambria"/>
                        </a:rPr>
                        <a:t>production </a:t>
                      </a:r>
                      <a:r>
                        <a:rPr sz="1250" spc="5" dirty="0">
                          <a:latin typeface="Cambria"/>
                          <a:cs typeface="Cambria"/>
                        </a:rPr>
                        <a:t>to </a:t>
                      </a:r>
                      <a:r>
                        <a:rPr sz="1250" spc="10" dirty="0">
                          <a:latin typeface="Cambria"/>
                          <a:cs typeface="Cambria"/>
                        </a:rPr>
                        <a:t>reduce cost and/or increase </a:t>
                      </a:r>
                      <a:r>
                        <a:rPr sz="1250" spc="5" dirty="0">
                          <a:latin typeface="Cambria"/>
                          <a:cs typeface="Cambria"/>
                        </a:rPr>
                        <a:t>availability  </a:t>
                      </a:r>
                      <a:r>
                        <a:rPr sz="1250" spc="10" dirty="0">
                          <a:latin typeface="Cambria"/>
                          <a:cs typeface="Cambria"/>
                        </a:rPr>
                        <a:t>Other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90"/>
                        </a:lnSpc>
                      </a:pPr>
                      <a:r>
                        <a:rPr sz="1250" spc="15" dirty="0">
                          <a:latin typeface="Cambria"/>
                          <a:cs typeface="Cambria"/>
                        </a:rPr>
                        <a:t>Low</a:t>
                      </a:r>
                      <a:endParaRPr sz="1250">
                        <a:latin typeface="Cambria"/>
                        <a:cs typeface="Cambria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250" spc="10" dirty="0">
                          <a:latin typeface="Cambria"/>
                          <a:cs typeface="Cambria"/>
                        </a:rPr>
                        <a:t>Priority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012">
                <a:tc>
                  <a:txBody>
                    <a:bodyPr/>
                    <a:lstStyle/>
                    <a:p>
                      <a:pPr marL="113030">
                        <a:lnSpc>
                          <a:spcPts val="1490"/>
                        </a:lnSpc>
                      </a:pPr>
                      <a:r>
                        <a:rPr sz="1250" spc="5" dirty="0">
                          <a:latin typeface="Cambria"/>
                          <a:cs typeface="Cambria"/>
                        </a:rPr>
                        <a:t>Multiple </a:t>
                      </a:r>
                      <a:r>
                        <a:rPr sz="1250" spc="10" dirty="0">
                          <a:latin typeface="Cambria"/>
                          <a:cs typeface="Cambria"/>
                        </a:rPr>
                        <a:t>uses of </a:t>
                      </a:r>
                      <a:r>
                        <a:rPr sz="1250" dirty="0">
                          <a:latin typeface="Cambria"/>
                          <a:cs typeface="Cambria"/>
                        </a:rPr>
                        <a:t>cover </a:t>
                      </a:r>
                      <a:r>
                        <a:rPr sz="1250" spc="10" dirty="0">
                          <a:latin typeface="Cambria"/>
                          <a:cs typeface="Cambria"/>
                        </a:rPr>
                        <a:t>crops </a:t>
                      </a:r>
                      <a:r>
                        <a:rPr sz="1250" spc="15" dirty="0">
                          <a:latin typeface="Cambria"/>
                          <a:cs typeface="Cambria"/>
                        </a:rPr>
                        <a:t>such </a:t>
                      </a:r>
                      <a:r>
                        <a:rPr sz="1250" spc="10" dirty="0">
                          <a:latin typeface="Cambria"/>
                          <a:cs typeface="Cambria"/>
                        </a:rPr>
                        <a:t>as </a:t>
                      </a:r>
                      <a:r>
                        <a:rPr sz="1250" spc="5" dirty="0">
                          <a:latin typeface="Cambria"/>
                          <a:cs typeface="Cambria"/>
                        </a:rPr>
                        <a:t>grazing </a:t>
                      </a:r>
                      <a:r>
                        <a:rPr sz="1250" spc="10" dirty="0">
                          <a:latin typeface="Cambria"/>
                          <a:cs typeface="Cambria"/>
                        </a:rPr>
                        <a:t>or </a:t>
                      </a:r>
                      <a:r>
                        <a:rPr sz="1250" spc="5" dirty="0">
                          <a:latin typeface="Cambria"/>
                          <a:cs typeface="Cambria"/>
                        </a:rPr>
                        <a:t>harvesting </a:t>
                      </a:r>
                      <a:r>
                        <a:rPr sz="1250" spc="15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250" spc="10" dirty="0">
                          <a:latin typeface="Cambria"/>
                          <a:cs typeface="Cambria"/>
                        </a:rPr>
                        <a:t> cash</a:t>
                      </a:r>
                      <a:endParaRPr sz="1250">
                        <a:latin typeface="Cambria"/>
                        <a:cs typeface="Cambria"/>
                      </a:endParaRPr>
                    </a:p>
                    <a:p>
                      <a:pPr marL="113030">
                        <a:lnSpc>
                          <a:spcPts val="1440"/>
                        </a:lnSpc>
                        <a:spcBef>
                          <a:spcPts val="140"/>
                        </a:spcBef>
                      </a:pPr>
                      <a:r>
                        <a:rPr sz="1250" spc="10" dirty="0">
                          <a:latin typeface="Cambria"/>
                          <a:cs typeface="Cambria"/>
                        </a:rPr>
                        <a:t>product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9240">
                        <a:lnSpc>
                          <a:spcPts val="1490"/>
                        </a:lnSpc>
                      </a:pPr>
                      <a:r>
                        <a:rPr sz="1250" spc="5" dirty="0">
                          <a:latin typeface="Cambria"/>
                          <a:cs typeface="Cambria"/>
                        </a:rPr>
                        <a:t>Never</a:t>
                      </a:r>
                      <a:endParaRPr sz="1250" dirty="0">
                        <a:latin typeface="Cambria"/>
                        <a:cs typeface="Cambria"/>
                      </a:endParaRPr>
                    </a:p>
                    <a:p>
                      <a:pPr marL="186055">
                        <a:lnSpc>
                          <a:spcPts val="1440"/>
                        </a:lnSpc>
                        <a:spcBef>
                          <a:spcPts val="140"/>
                        </a:spcBef>
                      </a:pPr>
                      <a:r>
                        <a:rPr sz="1250" spc="5" dirty="0">
                          <a:latin typeface="Cambria"/>
                          <a:cs typeface="Cambria"/>
                        </a:rPr>
                        <a:t>Selected</a:t>
                      </a:r>
                      <a:endParaRPr sz="1250" dirty="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" name="object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619829" y="10868779"/>
            <a:ext cx="6071235" cy="490855"/>
          </a:xfrm>
          <a:custGeom>
            <a:avLst/>
            <a:gdLst/>
            <a:ahLst/>
            <a:cxnLst/>
            <a:rect l="l" t="t" r="r" b="b"/>
            <a:pathLst>
              <a:path w="6071234" h="490854">
                <a:moveTo>
                  <a:pt x="5989229" y="0"/>
                </a:moveTo>
                <a:lnTo>
                  <a:pt x="0" y="0"/>
                </a:lnTo>
                <a:lnTo>
                  <a:pt x="0" y="490735"/>
                </a:lnTo>
                <a:lnTo>
                  <a:pt x="6071019" y="490735"/>
                </a:lnTo>
                <a:lnTo>
                  <a:pt x="6071019" y="81789"/>
                </a:lnTo>
                <a:lnTo>
                  <a:pt x="6064587" y="49941"/>
                </a:lnTo>
                <a:lnTo>
                  <a:pt x="6047052" y="23944"/>
                </a:lnTo>
                <a:lnTo>
                  <a:pt x="6021053" y="6423"/>
                </a:lnTo>
                <a:lnTo>
                  <a:pt x="5989229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3641742" y="10649046"/>
            <a:ext cx="5868670" cy="1783714"/>
          </a:xfrm>
          <a:prstGeom prst="rect">
            <a:avLst/>
          </a:prstGeom>
        </p:spPr>
        <p:txBody>
          <a:bodyPr vert="horz" wrap="square" lIns="0" tIns="179070" rIns="0" bIns="0" rtlCol="0">
            <a:spAutoFit/>
          </a:bodyPr>
          <a:lstStyle/>
          <a:p>
            <a:pPr marL="136525" algn="ctr">
              <a:lnSpc>
                <a:spcPct val="100000"/>
              </a:lnSpc>
              <a:spcBef>
                <a:spcPts val="1410"/>
              </a:spcBef>
            </a:pPr>
            <a:r>
              <a:rPr sz="3300" spc="-10" dirty="0">
                <a:solidFill>
                  <a:srgbClr val="FFFFFF"/>
                </a:solidFill>
                <a:latin typeface="Cambria"/>
                <a:cs typeface="Cambria"/>
              </a:rPr>
              <a:t>Summary</a:t>
            </a:r>
            <a:endParaRPr sz="3300" dirty="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  <a:spcBef>
                <a:spcPts val="655"/>
              </a:spcBef>
            </a:pPr>
            <a:r>
              <a:rPr sz="1650" spc="-10" dirty="0">
                <a:latin typeface="Cambria"/>
                <a:cs typeface="Cambria"/>
              </a:rPr>
              <a:t>There </a:t>
            </a:r>
            <a:r>
              <a:rPr sz="1650" spc="-15" dirty="0">
                <a:latin typeface="Cambria"/>
                <a:cs typeface="Cambria"/>
              </a:rPr>
              <a:t>are many </a:t>
            </a:r>
            <a:r>
              <a:rPr sz="1650" spc="-5" dirty="0">
                <a:latin typeface="Cambria"/>
                <a:cs typeface="Cambria"/>
              </a:rPr>
              <a:t>consistencies among the responses </a:t>
            </a:r>
            <a:r>
              <a:rPr sz="1650" spc="-15" dirty="0">
                <a:latin typeface="Cambria"/>
                <a:cs typeface="Cambria"/>
              </a:rPr>
              <a:t>to </a:t>
            </a:r>
            <a:r>
              <a:rPr sz="1650" spc="-5" dirty="0">
                <a:latin typeface="Cambria"/>
                <a:cs typeface="Cambria"/>
              </a:rPr>
              <a:t>the </a:t>
            </a:r>
            <a:r>
              <a:rPr sz="1650" spc="-10" dirty="0">
                <a:latin typeface="Cambria"/>
                <a:cs typeface="Cambria"/>
              </a:rPr>
              <a:t>various  </a:t>
            </a:r>
            <a:r>
              <a:rPr sz="1650" spc="-5" dirty="0">
                <a:latin typeface="Cambria"/>
                <a:cs typeface="Cambria"/>
              </a:rPr>
              <a:t>topics </a:t>
            </a:r>
            <a:r>
              <a:rPr sz="1650" spc="-15" dirty="0">
                <a:latin typeface="Cambria"/>
                <a:cs typeface="Cambria"/>
              </a:rPr>
              <a:t>covered </a:t>
            </a:r>
            <a:r>
              <a:rPr sz="1650" spc="-5" dirty="0">
                <a:latin typeface="Cambria"/>
                <a:cs typeface="Cambria"/>
              </a:rPr>
              <a:t>in this questionnaire. </a:t>
            </a:r>
            <a:r>
              <a:rPr sz="1650" spc="-55" dirty="0">
                <a:latin typeface="Cambria"/>
                <a:cs typeface="Cambria"/>
              </a:rPr>
              <a:t>We </a:t>
            </a:r>
            <a:r>
              <a:rPr sz="1650" spc="-5" dirty="0">
                <a:latin typeface="Cambria"/>
                <a:cs typeface="Cambria"/>
              </a:rPr>
              <a:t>identified </a:t>
            </a:r>
            <a:r>
              <a:rPr sz="1650" spc="-20" dirty="0">
                <a:latin typeface="Cambria"/>
                <a:cs typeface="Cambria"/>
              </a:rPr>
              <a:t>five </a:t>
            </a:r>
            <a:r>
              <a:rPr sz="1650" spc="-10" dirty="0">
                <a:latin typeface="Cambria"/>
                <a:cs typeface="Cambria"/>
              </a:rPr>
              <a:t>primary  </a:t>
            </a:r>
            <a:r>
              <a:rPr sz="1650" spc="-5" dirty="0">
                <a:latin typeface="Cambria"/>
                <a:cs typeface="Cambria"/>
              </a:rPr>
              <a:t>themes </a:t>
            </a:r>
            <a:r>
              <a:rPr sz="1650" spc="-10" dirty="0">
                <a:latin typeface="Cambria"/>
                <a:cs typeface="Cambria"/>
              </a:rPr>
              <a:t>providing </a:t>
            </a:r>
            <a:r>
              <a:rPr sz="1650" spc="-5" dirty="0">
                <a:latin typeface="Cambria"/>
                <a:cs typeface="Cambria"/>
              </a:rPr>
              <a:t>a </a:t>
            </a:r>
            <a:r>
              <a:rPr sz="1650" spc="-10" dirty="0">
                <a:latin typeface="Cambria"/>
                <a:cs typeface="Cambria"/>
              </a:rPr>
              <a:t>framework for an integrated research and  </a:t>
            </a:r>
            <a:r>
              <a:rPr sz="1650" spc="-5" dirty="0">
                <a:latin typeface="Cambria"/>
                <a:cs typeface="Cambria"/>
              </a:rPr>
              <a:t>outreach </a:t>
            </a:r>
            <a:r>
              <a:rPr sz="1650" spc="-10" dirty="0">
                <a:latin typeface="Cambria"/>
                <a:cs typeface="Cambria"/>
              </a:rPr>
              <a:t>approach to </a:t>
            </a:r>
            <a:r>
              <a:rPr sz="1650" spc="-5" dirty="0">
                <a:latin typeface="Cambria"/>
                <a:cs typeface="Cambria"/>
              </a:rPr>
              <a:t>increase </a:t>
            </a:r>
            <a:r>
              <a:rPr sz="1650" spc="-15" dirty="0">
                <a:latin typeface="Cambria"/>
                <a:cs typeface="Cambria"/>
              </a:rPr>
              <a:t>cover </a:t>
            </a:r>
            <a:r>
              <a:rPr sz="1650" spc="-10" dirty="0">
                <a:latin typeface="Cambria"/>
                <a:cs typeface="Cambria"/>
              </a:rPr>
              <a:t>crop </a:t>
            </a:r>
            <a:r>
              <a:rPr sz="1650" spc="-5" dirty="0">
                <a:latin typeface="Cambria"/>
                <a:cs typeface="Cambria"/>
              </a:rPr>
              <a:t>use in</a:t>
            </a:r>
            <a:r>
              <a:rPr sz="1650" spc="40" dirty="0">
                <a:latin typeface="Cambria"/>
                <a:cs typeface="Cambria"/>
              </a:rPr>
              <a:t> </a:t>
            </a:r>
            <a:r>
              <a:rPr sz="1650" spc="-5" dirty="0">
                <a:latin typeface="Cambria"/>
                <a:cs typeface="Cambria"/>
              </a:rPr>
              <a:t>Florida.</a:t>
            </a:r>
            <a:endParaRPr sz="1650" dirty="0">
              <a:latin typeface="Cambria"/>
              <a:cs typeface="Cambr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3641742" y="12407282"/>
            <a:ext cx="5921375" cy="2538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3060" marR="177165" indent="-34099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53060" algn="l"/>
                <a:tab pos="353695" algn="l"/>
              </a:tabLst>
            </a:pPr>
            <a:r>
              <a:rPr sz="1650" spc="-5" dirty="0">
                <a:latin typeface="Cambria"/>
                <a:cs typeface="Cambria"/>
              </a:rPr>
              <a:t>Using </a:t>
            </a:r>
            <a:r>
              <a:rPr sz="1650" spc="-15" dirty="0">
                <a:latin typeface="Cambria"/>
                <a:cs typeface="Cambria"/>
              </a:rPr>
              <a:t>cover </a:t>
            </a:r>
            <a:r>
              <a:rPr sz="1650" spc="-10" dirty="0">
                <a:latin typeface="Cambria"/>
                <a:cs typeface="Cambria"/>
              </a:rPr>
              <a:t>crops for </a:t>
            </a:r>
            <a:r>
              <a:rPr sz="1650" spc="-5" dirty="0">
                <a:latin typeface="Cambria"/>
                <a:cs typeface="Cambria"/>
              </a:rPr>
              <a:t>pest management (nematodes, insects,  </a:t>
            </a:r>
            <a:r>
              <a:rPr sz="1650" spc="-10" dirty="0">
                <a:latin typeface="Cambria"/>
                <a:cs typeface="Cambria"/>
              </a:rPr>
              <a:t>weeds, </a:t>
            </a:r>
            <a:r>
              <a:rPr sz="1650" spc="-5" dirty="0">
                <a:latin typeface="Cambria"/>
                <a:cs typeface="Cambria"/>
              </a:rPr>
              <a:t>disease), including beneficial</a:t>
            </a:r>
            <a:r>
              <a:rPr sz="1650" spc="35" dirty="0">
                <a:latin typeface="Cambria"/>
                <a:cs typeface="Cambria"/>
              </a:rPr>
              <a:t> </a:t>
            </a:r>
            <a:r>
              <a:rPr sz="1650" spc="-10" dirty="0">
                <a:latin typeface="Cambria"/>
                <a:cs typeface="Cambria"/>
              </a:rPr>
              <a:t>organisms</a:t>
            </a:r>
            <a:endParaRPr sz="1650">
              <a:latin typeface="Cambria"/>
              <a:cs typeface="Cambria"/>
            </a:endParaRPr>
          </a:p>
          <a:p>
            <a:pPr marL="353060" marR="67310" indent="-340995">
              <a:lnSpc>
                <a:spcPts val="1980"/>
              </a:lnSpc>
              <a:spcBef>
                <a:spcPts val="65"/>
              </a:spcBef>
              <a:buAutoNum type="arabicPeriod"/>
              <a:tabLst>
                <a:tab pos="353060" algn="l"/>
                <a:tab pos="353695" algn="l"/>
              </a:tabLst>
            </a:pPr>
            <a:r>
              <a:rPr sz="1650" spc="-10" dirty="0">
                <a:latin typeface="Cambria"/>
                <a:cs typeface="Cambria"/>
              </a:rPr>
              <a:t>Developing residue, </a:t>
            </a:r>
            <a:r>
              <a:rPr sz="1650" spc="-5" dirty="0">
                <a:latin typeface="Cambria"/>
                <a:cs typeface="Cambria"/>
              </a:rPr>
              <a:t>nutrient management, establishment </a:t>
            </a:r>
            <a:r>
              <a:rPr sz="1650" spc="-10" dirty="0">
                <a:latin typeface="Cambria"/>
                <a:cs typeface="Cambria"/>
              </a:rPr>
              <a:t>and  </a:t>
            </a:r>
            <a:r>
              <a:rPr sz="1650" spc="-5" dirty="0">
                <a:latin typeface="Cambria"/>
                <a:cs typeface="Cambria"/>
              </a:rPr>
              <a:t>termination </a:t>
            </a:r>
            <a:r>
              <a:rPr sz="1650" spc="-10" dirty="0">
                <a:latin typeface="Cambria"/>
                <a:cs typeface="Cambria"/>
              </a:rPr>
              <a:t>regimes</a:t>
            </a:r>
            <a:endParaRPr sz="1650">
              <a:latin typeface="Cambria"/>
              <a:cs typeface="Cambria"/>
            </a:endParaRPr>
          </a:p>
          <a:p>
            <a:pPr marL="353060" indent="-340995">
              <a:lnSpc>
                <a:spcPts val="1910"/>
              </a:lnSpc>
              <a:buAutoNum type="arabicPeriod"/>
              <a:tabLst>
                <a:tab pos="353060" algn="l"/>
                <a:tab pos="353695" algn="l"/>
              </a:tabLst>
            </a:pPr>
            <a:r>
              <a:rPr sz="1650" spc="-5" dirty="0">
                <a:latin typeface="Cambria"/>
                <a:cs typeface="Cambria"/>
              </a:rPr>
              <a:t>Determining the short </a:t>
            </a:r>
            <a:r>
              <a:rPr sz="1650" spc="-10" dirty="0">
                <a:latin typeface="Cambria"/>
                <a:cs typeface="Cambria"/>
              </a:rPr>
              <a:t>and </a:t>
            </a:r>
            <a:r>
              <a:rPr sz="1650" spc="-5" dirty="0">
                <a:latin typeface="Cambria"/>
                <a:cs typeface="Cambria"/>
              </a:rPr>
              <a:t>long-term economic and soil</a:t>
            </a:r>
            <a:r>
              <a:rPr sz="1650" spc="55" dirty="0">
                <a:latin typeface="Cambria"/>
                <a:cs typeface="Cambria"/>
              </a:rPr>
              <a:t> </a:t>
            </a:r>
            <a:r>
              <a:rPr sz="1650" spc="-5" dirty="0">
                <a:latin typeface="Cambria"/>
                <a:cs typeface="Cambria"/>
              </a:rPr>
              <a:t>health</a:t>
            </a:r>
            <a:endParaRPr sz="1650">
              <a:latin typeface="Cambria"/>
              <a:cs typeface="Cambria"/>
            </a:endParaRPr>
          </a:p>
          <a:p>
            <a:pPr marL="353060">
              <a:lnSpc>
                <a:spcPts val="1980"/>
              </a:lnSpc>
            </a:pPr>
            <a:r>
              <a:rPr sz="1650" spc="-5" dirty="0">
                <a:latin typeface="Cambria"/>
                <a:cs typeface="Cambria"/>
              </a:rPr>
              <a:t>benefits of using </a:t>
            </a:r>
            <a:r>
              <a:rPr sz="1650" spc="-15" dirty="0">
                <a:latin typeface="Cambria"/>
                <a:cs typeface="Cambria"/>
              </a:rPr>
              <a:t>cover</a:t>
            </a:r>
            <a:r>
              <a:rPr sz="1650" spc="-5" dirty="0">
                <a:latin typeface="Cambria"/>
                <a:cs typeface="Cambria"/>
              </a:rPr>
              <a:t> </a:t>
            </a:r>
            <a:r>
              <a:rPr sz="1650" spc="-10" dirty="0">
                <a:latin typeface="Cambria"/>
                <a:cs typeface="Cambria"/>
              </a:rPr>
              <a:t>crops</a:t>
            </a:r>
            <a:endParaRPr sz="1650">
              <a:latin typeface="Cambria"/>
              <a:cs typeface="Cambria"/>
            </a:endParaRPr>
          </a:p>
          <a:p>
            <a:pPr marL="353060" marR="112395" indent="-340995">
              <a:lnSpc>
                <a:spcPct val="100000"/>
              </a:lnSpc>
              <a:buAutoNum type="arabicPeriod" startAt="4"/>
              <a:tabLst>
                <a:tab pos="353060" algn="l"/>
                <a:tab pos="353695" algn="l"/>
              </a:tabLst>
            </a:pPr>
            <a:r>
              <a:rPr sz="1650" spc="-5" dirty="0">
                <a:latin typeface="Cambria"/>
                <a:cs typeface="Cambria"/>
              </a:rPr>
              <a:t>Conducting </a:t>
            </a:r>
            <a:r>
              <a:rPr sz="1650" spc="-10" dirty="0">
                <a:latin typeface="Cambria"/>
                <a:cs typeface="Cambria"/>
              </a:rPr>
              <a:t>more on-farm </a:t>
            </a:r>
            <a:r>
              <a:rPr sz="1650" spc="-5" dirty="0">
                <a:latin typeface="Cambria"/>
                <a:cs typeface="Cambria"/>
              </a:rPr>
              <a:t>demos and trials </a:t>
            </a:r>
            <a:r>
              <a:rPr sz="1650" spc="-10" dirty="0">
                <a:latin typeface="Cambria"/>
                <a:cs typeface="Cambria"/>
              </a:rPr>
              <a:t>and </a:t>
            </a:r>
            <a:r>
              <a:rPr sz="1650" spc="-5" dirty="0">
                <a:latin typeface="Cambria"/>
                <a:cs typeface="Cambria"/>
              </a:rPr>
              <a:t>hosting </a:t>
            </a:r>
            <a:r>
              <a:rPr sz="1650" spc="-10" dirty="0">
                <a:latin typeface="Cambria"/>
                <a:cs typeface="Cambria"/>
              </a:rPr>
              <a:t>more  </a:t>
            </a:r>
            <a:r>
              <a:rPr sz="1650" spc="-5" dirty="0">
                <a:latin typeface="Cambria"/>
                <a:cs typeface="Cambria"/>
              </a:rPr>
              <a:t>field </a:t>
            </a:r>
            <a:r>
              <a:rPr sz="1650" spc="-15" dirty="0">
                <a:latin typeface="Cambria"/>
                <a:cs typeface="Cambria"/>
              </a:rPr>
              <a:t>days.</a:t>
            </a:r>
            <a:endParaRPr sz="1650">
              <a:latin typeface="Cambria"/>
              <a:cs typeface="Cambria"/>
            </a:endParaRPr>
          </a:p>
          <a:p>
            <a:pPr marL="353060" marR="200660" indent="-340995">
              <a:lnSpc>
                <a:spcPts val="1980"/>
              </a:lnSpc>
              <a:spcBef>
                <a:spcPts val="65"/>
              </a:spcBef>
              <a:buAutoNum type="arabicPeriod" startAt="4"/>
              <a:tabLst>
                <a:tab pos="353060" algn="l"/>
                <a:tab pos="353695" algn="l"/>
              </a:tabLst>
            </a:pPr>
            <a:r>
              <a:rPr sz="1650" spc="-10" dirty="0">
                <a:latin typeface="Cambria"/>
                <a:cs typeface="Cambria"/>
              </a:rPr>
              <a:t>Developing </a:t>
            </a:r>
            <a:r>
              <a:rPr sz="1650" dirty="0">
                <a:latin typeface="Cambria"/>
                <a:cs typeface="Cambria"/>
              </a:rPr>
              <a:t>a </a:t>
            </a:r>
            <a:r>
              <a:rPr sz="1650" spc="-5" dirty="0">
                <a:latin typeface="Cambria"/>
                <a:cs typeface="Cambria"/>
              </a:rPr>
              <a:t>“one-stop shopping” </a:t>
            </a:r>
            <a:r>
              <a:rPr sz="1650" spc="-10" dirty="0">
                <a:latin typeface="Cambria"/>
                <a:cs typeface="Cambria"/>
              </a:rPr>
              <a:t>website for </a:t>
            </a:r>
            <a:r>
              <a:rPr sz="1650" spc="-15" dirty="0">
                <a:latin typeface="Cambria"/>
                <a:cs typeface="Cambria"/>
              </a:rPr>
              <a:t>cover </a:t>
            </a:r>
            <a:r>
              <a:rPr sz="1650" spc="-10" dirty="0">
                <a:latin typeface="Cambria"/>
                <a:cs typeface="Cambria"/>
              </a:rPr>
              <a:t>crops </a:t>
            </a:r>
            <a:r>
              <a:rPr sz="1650" dirty="0">
                <a:latin typeface="Cambria"/>
                <a:cs typeface="Cambria"/>
              </a:rPr>
              <a:t>in  </a:t>
            </a:r>
            <a:r>
              <a:rPr sz="1650" spc="-5" dirty="0">
                <a:latin typeface="Cambria"/>
                <a:cs typeface="Cambria"/>
              </a:rPr>
              <a:t>Florida.</a:t>
            </a:r>
            <a:endParaRPr sz="1650">
              <a:latin typeface="Cambria"/>
              <a:cs typeface="Cambria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C3FEED7-0730-4C0F-B68C-E86213E95350}"/>
              </a:ext>
            </a:extLst>
          </p:cNvPr>
          <p:cNvSpPr txBox="1"/>
          <p:nvPr/>
        </p:nvSpPr>
        <p:spPr>
          <a:xfrm>
            <a:off x="0" y="14803895"/>
            <a:ext cx="5099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(Modified for Accessibility by Hunter Gair)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1227</Words>
  <Application>Microsoft Office PowerPoint</Application>
  <PresentationFormat>Custom</PresentationFormat>
  <Paragraphs>150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Cambria</vt:lpstr>
      <vt:lpstr>Office Theme</vt:lpstr>
      <vt:lpstr>Growing Cover Crop Use in the Southern Region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Sattanno,Kaylene E</dc:creator>
  <cp:lastModifiedBy>Gair,Hunter A</cp:lastModifiedBy>
  <cp:revision>1</cp:revision>
  <dcterms:created xsi:type="dcterms:W3CDTF">2020-06-19T20:04:10Z</dcterms:created>
  <dcterms:modified xsi:type="dcterms:W3CDTF">2020-06-19T20:36:32Z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2017-01-24T00:00:00Z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2020-06-19T00:00:00Z</vt:filetime>
  </property>
</Properties>
</file>